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57" r:id="rId6"/>
    <p:sldId id="267" r:id="rId7"/>
    <p:sldId id="268" r:id="rId8"/>
    <p:sldId id="270" r:id="rId9"/>
    <p:sldId id="272" r:id="rId10"/>
    <p:sldId id="271" r:id="rId11"/>
    <p:sldId id="273" r:id="rId12"/>
    <p:sldId id="274" r:id="rId13"/>
    <p:sldId id="275" r:id="rId14"/>
    <p:sldId id="276" r:id="rId15"/>
    <p:sldId id="277" r:id="rId16"/>
    <p:sldId id="278" r:id="rId17"/>
    <p:sldId id="279" r:id="rId18"/>
    <p:sldId id="282" r:id="rId19"/>
    <p:sldId id="262" r:id="rId20"/>
    <p:sldId id="259" r:id="rId21"/>
    <p:sldId id="260" r:id="rId22"/>
    <p:sldId id="261" r:id="rId23"/>
    <p:sldId id="263" r:id="rId24"/>
    <p:sldId id="266" r:id="rId25"/>
    <p:sldId id="264" r:id="rId26"/>
    <p:sldId id="265" r:id="rId27"/>
    <p:sldId id="281" r:id="rId28"/>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D200"/>
    <a:srgbClr val="D8D922"/>
    <a:srgbClr val="D8DA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81076" autoAdjust="0"/>
  </p:normalViewPr>
  <p:slideViewPr>
    <p:cSldViewPr snapToGrid="0">
      <p:cViewPr varScale="1">
        <p:scale>
          <a:sx n="58" d="100"/>
          <a:sy n="58" d="100"/>
        </p:scale>
        <p:origin x="120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D4E649E-AADB-4277-9FC7-26EF5F47695D}" type="datetimeFigureOut">
              <a:rPr lang="nl-NL" smtClean="0"/>
              <a:t>13-11-2019</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5A564BC-63A3-4914-8A80-BA5CA495BBCB}" type="slidenum">
              <a:rPr lang="nl-NL" smtClean="0"/>
              <a:t>‹nr.›</a:t>
            </a:fld>
            <a:endParaRPr lang="nl-NL"/>
          </a:p>
        </p:txBody>
      </p:sp>
    </p:spTree>
    <p:extLst>
      <p:ext uri="{BB962C8B-B14F-4D97-AF65-F5344CB8AC3E}">
        <p14:creationId xmlns:p14="http://schemas.microsoft.com/office/powerpoint/2010/main" val="319356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swinkwebservices.nl/waardevolle-werknemers/"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swinkwebservices.nl/social-enterprise-een-trend-met-toekomst/"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voordewereldvanmorgen.nl/duurzame-blogs/repareren-is-het-nieuwe-kopen"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voordewereldvanmorgen.nl/duurzame-blogs/nooit-meer-plastic-rietjes"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5A564BC-63A3-4914-8A80-BA5CA495BBCB}" type="slidenum">
              <a:rPr lang="nl-NL" smtClean="0"/>
              <a:t>1</a:t>
            </a:fld>
            <a:endParaRPr lang="nl-NL"/>
          </a:p>
        </p:txBody>
      </p:sp>
    </p:spTree>
    <p:extLst>
      <p:ext uri="{BB962C8B-B14F-4D97-AF65-F5344CB8AC3E}">
        <p14:creationId xmlns:p14="http://schemas.microsoft.com/office/powerpoint/2010/main" val="4038622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5A564BC-63A3-4914-8A80-BA5CA495BBCB}" type="slidenum">
              <a:rPr lang="nl-NL" smtClean="0"/>
              <a:t>10</a:t>
            </a:fld>
            <a:endParaRPr lang="nl-NL"/>
          </a:p>
        </p:txBody>
      </p:sp>
    </p:spTree>
    <p:extLst>
      <p:ext uri="{BB962C8B-B14F-4D97-AF65-F5344CB8AC3E}">
        <p14:creationId xmlns:p14="http://schemas.microsoft.com/office/powerpoint/2010/main" val="687532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5A564BC-63A3-4914-8A80-BA5CA495BBCB}" type="slidenum">
              <a:rPr lang="nl-NL" smtClean="0"/>
              <a:t>11</a:t>
            </a:fld>
            <a:endParaRPr lang="nl-NL"/>
          </a:p>
        </p:txBody>
      </p:sp>
    </p:spTree>
    <p:extLst>
      <p:ext uri="{BB962C8B-B14F-4D97-AF65-F5344CB8AC3E}">
        <p14:creationId xmlns:p14="http://schemas.microsoft.com/office/powerpoint/2010/main" val="3475251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5A564BC-63A3-4914-8A80-BA5CA495BBCB}" type="slidenum">
              <a:rPr lang="nl-NL" smtClean="0"/>
              <a:t>12</a:t>
            </a:fld>
            <a:endParaRPr lang="nl-NL"/>
          </a:p>
        </p:txBody>
      </p:sp>
    </p:spTree>
    <p:extLst>
      <p:ext uri="{BB962C8B-B14F-4D97-AF65-F5344CB8AC3E}">
        <p14:creationId xmlns:p14="http://schemas.microsoft.com/office/powerpoint/2010/main" val="2709088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5A564BC-63A3-4914-8A80-BA5CA495BBCB}" type="slidenum">
              <a:rPr lang="nl-NL" smtClean="0"/>
              <a:t>13</a:t>
            </a:fld>
            <a:endParaRPr lang="nl-NL"/>
          </a:p>
        </p:txBody>
      </p:sp>
    </p:spTree>
    <p:extLst>
      <p:ext uri="{BB962C8B-B14F-4D97-AF65-F5344CB8AC3E}">
        <p14:creationId xmlns:p14="http://schemas.microsoft.com/office/powerpoint/2010/main" val="294124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5A564BC-63A3-4914-8A80-BA5CA495BBCB}" type="slidenum">
              <a:rPr lang="nl-NL" smtClean="0"/>
              <a:t>14</a:t>
            </a:fld>
            <a:endParaRPr lang="nl-NL"/>
          </a:p>
        </p:txBody>
      </p:sp>
    </p:spTree>
    <p:extLst>
      <p:ext uri="{BB962C8B-B14F-4D97-AF65-F5344CB8AC3E}">
        <p14:creationId xmlns:p14="http://schemas.microsoft.com/office/powerpoint/2010/main" val="1300434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5A564BC-63A3-4914-8A80-BA5CA495BBCB}" type="slidenum">
              <a:rPr lang="nl-NL" smtClean="0"/>
              <a:t>15</a:t>
            </a:fld>
            <a:endParaRPr lang="nl-NL"/>
          </a:p>
        </p:txBody>
      </p:sp>
    </p:spTree>
    <p:extLst>
      <p:ext uri="{BB962C8B-B14F-4D97-AF65-F5344CB8AC3E}">
        <p14:creationId xmlns:p14="http://schemas.microsoft.com/office/powerpoint/2010/main" val="2841551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5A564BC-63A3-4914-8A80-BA5CA495BBCB}" type="slidenum">
              <a:rPr lang="nl-NL" smtClean="0"/>
              <a:t>16</a:t>
            </a:fld>
            <a:endParaRPr lang="nl-NL"/>
          </a:p>
        </p:txBody>
      </p:sp>
    </p:spTree>
    <p:extLst>
      <p:ext uri="{BB962C8B-B14F-4D97-AF65-F5344CB8AC3E}">
        <p14:creationId xmlns:p14="http://schemas.microsoft.com/office/powerpoint/2010/main" val="57309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5A564BC-63A3-4914-8A80-BA5CA495BBCB}" type="slidenum">
              <a:rPr lang="nl-NL" smtClean="0"/>
              <a:t>17</a:t>
            </a:fld>
            <a:endParaRPr lang="nl-NL"/>
          </a:p>
        </p:txBody>
      </p:sp>
    </p:spTree>
    <p:extLst>
      <p:ext uri="{BB962C8B-B14F-4D97-AF65-F5344CB8AC3E}">
        <p14:creationId xmlns:p14="http://schemas.microsoft.com/office/powerpoint/2010/main" val="1034453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kern="1200" dirty="0">
                <a:solidFill>
                  <a:schemeClr val="tx1"/>
                </a:solidFill>
                <a:effectLst/>
                <a:latin typeface="+mn-lt"/>
                <a:ea typeface="+mn-ea"/>
                <a:cs typeface="+mn-cs"/>
              </a:rPr>
              <a:t>Veel deskundige op het gebied van duurzaamheid zullen eerder over de 3 P’s spreken. De drie p’s zijn; People, </a:t>
            </a:r>
            <a:r>
              <a:rPr lang="nl-NL" sz="1200" b="0" i="0" u="none" kern="1200" dirty="0" err="1">
                <a:solidFill>
                  <a:schemeClr val="tx1"/>
                </a:solidFill>
                <a:effectLst/>
                <a:latin typeface="+mn-lt"/>
                <a:ea typeface="+mn-ea"/>
                <a:cs typeface="+mn-cs"/>
              </a:rPr>
              <a:t>Planet</a:t>
            </a:r>
            <a:r>
              <a:rPr lang="nl-NL" sz="1200" b="0" i="0" u="none" kern="1200" dirty="0">
                <a:solidFill>
                  <a:schemeClr val="tx1"/>
                </a:solidFill>
                <a:effectLst/>
                <a:latin typeface="+mn-lt"/>
                <a:ea typeface="+mn-ea"/>
                <a:cs typeface="+mn-cs"/>
              </a:rPr>
              <a:t> en Profit.</a:t>
            </a:r>
          </a:p>
          <a:p>
            <a:endParaRPr lang="nl-NL" sz="1200" b="0" i="0" u="none" kern="1200" dirty="0">
              <a:solidFill>
                <a:schemeClr val="tx1"/>
              </a:solidFill>
              <a:effectLst/>
              <a:latin typeface="+mn-lt"/>
              <a:ea typeface="+mn-ea"/>
              <a:cs typeface="+mn-cs"/>
            </a:endParaRPr>
          </a:p>
          <a:p>
            <a:r>
              <a:rPr lang="nl-NL" sz="1200" b="1" u="none" kern="1200" dirty="0">
                <a:solidFill>
                  <a:schemeClr val="tx1"/>
                </a:solidFill>
                <a:effectLst/>
                <a:latin typeface="+mn-lt"/>
                <a:ea typeface="+mn-ea"/>
                <a:cs typeface="+mn-cs"/>
              </a:rPr>
              <a:t>People</a:t>
            </a:r>
          </a:p>
          <a:p>
            <a:r>
              <a:rPr lang="nl-NL" sz="1200" b="0" i="0" u="none" kern="1200" dirty="0">
                <a:solidFill>
                  <a:schemeClr val="tx1"/>
                </a:solidFill>
                <a:effectLst/>
                <a:latin typeface="+mn-lt"/>
                <a:ea typeface="+mn-ea"/>
                <a:cs typeface="+mn-cs"/>
              </a:rPr>
              <a:t>Sociaal en ethisch: hoe gaat een bedrijf om met: man-vrouw verhoudingen, diversiteit, discriminatie, inzet van mensen met een (lichamelijke, geestelijke en/of psychische) </a:t>
            </a:r>
            <a:r>
              <a:rPr lang="nl-NL" sz="1200" b="0" i="0" u="none" kern="1200" dirty="0">
                <a:solidFill>
                  <a:schemeClr val="tx1"/>
                </a:solidFill>
                <a:effectLst/>
                <a:latin typeface="+mn-lt"/>
                <a:ea typeface="+mn-ea"/>
                <a:cs typeface="+mn-cs"/>
                <a:hlinkClick r:id="rId3" tooltip="Waardevolle werknemers">
                  <a:extLst>
                    <a:ext uri="{A12FA001-AC4F-418D-AE19-62706E023703}">
                      <ahyp:hlinkClr xmlns:ahyp="http://schemas.microsoft.com/office/drawing/2018/hyperlinkcolor" val="tx"/>
                    </a:ext>
                  </a:extLst>
                </a:hlinkClick>
              </a:rPr>
              <a:t>arbeidsbeperking</a:t>
            </a:r>
            <a:r>
              <a:rPr lang="nl-NL" sz="1200" b="0" i="0" u="none" kern="1200" dirty="0">
                <a:solidFill>
                  <a:schemeClr val="tx1"/>
                </a:solidFill>
                <a:effectLst/>
                <a:latin typeface="+mn-lt"/>
                <a:ea typeface="+mn-ea"/>
                <a:cs typeface="+mn-cs"/>
              </a:rPr>
              <a:t>, mensenrechten, omkoping, kinderarbeid, medezeggenschap en gedragscodes.</a:t>
            </a:r>
          </a:p>
          <a:p>
            <a:r>
              <a:rPr lang="nl-NL" sz="1200" b="1" u="none" kern="1200" dirty="0" err="1">
                <a:solidFill>
                  <a:schemeClr val="tx1"/>
                </a:solidFill>
                <a:effectLst/>
                <a:latin typeface="+mn-lt"/>
                <a:ea typeface="+mn-ea"/>
                <a:cs typeface="+mn-cs"/>
              </a:rPr>
              <a:t>Planet</a:t>
            </a:r>
            <a:endParaRPr lang="nl-NL" sz="1200" b="1" u="none" kern="1200" dirty="0">
              <a:solidFill>
                <a:schemeClr val="tx1"/>
              </a:solidFill>
              <a:effectLst/>
              <a:latin typeface="+mn-lt"/>
              <a:ea typeface="+mn-ea"/>
              <a:cs typeface="+mn-cs"/>
            </a:endParaRPr>
          </a:p>
          <a:p>
            <a:r>
              <a:rPr lang="nl-NL" sz="1200" b="0" i="0" u="none" kern="1200" dirty="0">
                <a:solidFill>
                  <a:schemeClr val="tx1"/>
                </a:solidFill>
                <a:effectLst/>
                <a:latin typeface="+mn-lt"/>
                <a:ea typeface="+mn-ea"/>
                <a:cs typeface="+mn-cs"/>
              </a:rPr>
              <a:t>Rekening houden met het effect van de bedrijfsactiviteiten op het milieu, ofwel de planeet. Dit houdt concreet in dat bij de activiteiten van de organisatie gelet wordt op afvalscheiding, gebruik van schoonmaakmiddelen op natuurlijke basis, zuinig energieverbruik, gebruik van gerecyclede materialen en verpakkingen.</a:t>
            </a:r>
          </a:p>
          <a:p>
            <a:r>
              <a:rPr lang="nl-NL" sz="1200" b="1" u="none" kern="1200" dirty="0">
                <a:solidFill>
                  <a:schemeClr val="tx1"/>
                </a:solidFill>
                <a:effectLst/>
                <a:latin typeface="+mn-lt"/>
                <a:ea typeface="+mn-ea"/>
                <a:cs typeface="+mn-cs"/>
              </a:rPr>
              <a:t>Profit</a:t>
            </a:r>
          </a:p>
          <a:p>
            <a:r>
              <a:rPr lang="nl-NL" sz="1200" b="0" i="0" u="none" kern="1200" dirty="0">
                <a:solidFill>
                  <a:schemeClr val="tx1"/>
                </a:solidFill>
                <a:effectLst/>
                <a:latin typeface="+mn-lt"/>
                <a:ea typeface="+mn-ea"/>
                <a:cs typeface="+mn-cs"/>
              </a:rPr>
              <a:t>Wat zijn de economische effecten van de bedrijfsactiviteiten op de omgeving? Bijvoorbeeld de sponsoring van goede doelen, </a:t>
            </a:r>
            <a:r>
              <a:rPr lang="nl-NL" sz="1200" b="0" i="0" u="none" kern="1200" dirty="0">
                <a:solidFill>
                  <a:schemeClr val="tx1"/>
                </a:solidFill>
                <a:effectLst/>
                <a:latin typeface="+mn-lt"/>
                <a:ea typeface="+mn-ea"/>
                <a:cs typeface="+mn-cs"/>
                <a:hlinkClick r:id="rId4" tooltip="Social Enterprise: een trend met toekomst">
                  <a:extLst>
                    <a:ext uri="{A12FA001-AC4F-418D-AE19-62706E023703}">
                      <ahyp:hlinkClr xmlns:ahyp="http://schemas.microsoft.com/office/drawing/2018/hyperlinkcolor" val="tx"/>
                    </a:ext>
                  </a:extLst>
                </a:hlinkClick>
              </a:rPr>
              <a:t>werkgelegenheid</a:t>
            </a:r>
            <a:r>
              <a:rPr lang="nl-NL" sz="1200" b="0" i="0" u="none" kern="1200" dirty="0">
                <a:solidFill>
                  <a:schemeClr val="tx1"/>
                </a:solidFill>
                <a:effectLst/>
                <a:latin typeface="+mn-lt"/>
                <a:ea typeface="+mn-ea"/>
                <a:cs typeface="+mn-cs"/>
              </a:rPr>
              <a:t> en investeringen in de infrastructuur. Winst maken hoort bij sociaal ondernemen, het gaat erom dat de balans tussen alle P’s evenwichtig is.</a:t>
            </a:r>
          </a:p>
          <a:p>
            <a:endParaRPr lang="nl-NL" u="none" dirty="0">
              <a:solidFill>
                <a:schemeClr val="tx1"/>
              </a:solidFill>
            </a:endParaRPr>
          </a:p>
          <a:p>
            <a:r>
              <a:rPr lang="nl-NL" sz="1200" b="1" u="none" kern="1200" dirty="0">
                <a:solidFill>
                  <a:schemeClr val="tx1"/>
                </a:solidFill>
                <a:effectLst/>
                <a:latin typeface="+mn-lt"/>
                <a:ea typeface="+mn-ea"/>
                <a:cs typeface="+mn-cs"/>
              </a:rPr>
              <a:t>Maatschappelijk verantwoord ondernemen (MVO)</a:t>
            </a:r>
          </a:p>
          <a:p>
            <a:r>
              <a:rPr lang="nl-NL" sz="1200" b="0" i="0" u="none" kern="1200" dirty="0">
                <a:solidFill>
                  <a:schemeClr val="tx1"/>
                </a:solidFill>
                <a:effectLst/>
                <a:latin typeface="+mn-lt"/>
                <a:ea typeface="+mn-ea"/>
                <a:cs typeface="+mn-cs"/>
              </a:rPr>
              <a:t>Samen vormen de 3 P’s de basis van maatschappelijk verantwoord ondernemen (MVO). Hierbij staat ondernemen met aandacht voor </a:t>
            </a:r>
            <a:r>
              <a:rPr lang="nl-NL" sz="1200" b="0" i="0" u="none" kern="1200" dirty="0" err="1">
                <a:solidFill>
                  <a:schemeClr val="tx1"/>
                </a:solidFill>
                <a:effectLst/>
                <a:latin typeface="+mn-lt"/>
                <a:ea typeface="+mn-ea"/>
                <a:cs typeface="+mn-cs"/>
              </a:rPr>
              <a:t>people</a:t>
            </a:r>
            <a:r>
              <a:rPr lang="nl-NL" sz="1200" b="0" i="0" u="none" kern="1200" dirty="0">
                <a:solidFill>
                  <a:schemeClr val="tx1"/>
                </a:solidFill>
                <a:effectLst/>
                <a:latin typeface="+mn-lt"/>
                <a:ea typeface="+mn-ea"/>
                <a:cs typeface="+mn-cs"/>
              </a:rPr>
              <a:t>, </a:t>
            </a:r>
            <a:r>
              <a:rPr lang="nl-NL" sz="1200" b="0" i="0" u="none" kern="1200" dirty="0" err="1">
                <a:solidFill>
                  <a:schemeClr val="tx1"/>
                </a:solidFill>
                <a:effectLst/>
                <a:latin typeface="+mn-lt"/>
                <a:ea typeface="+mn-ea"/>
                <a:cs typeface="+mn-cs"/>
              </a:rPr>
              <a:t>planet</a:t>
            </a:r>
            <a:r>
              <a:rPr lang="nl-NL" sz="1200" b="0" i="0" u="none" kern="1200" dirty="0">
                <a:solidFill>
                  <a:schemeClr val="tx1"/>
                </a:solidFill>
                <a:effectLst/>
                <a:latin typeface="+mn-lt"/>
                <a:ea typeface="+mn-ea"/>
                <a:cs typeface="+mn-cs"/>
              </a:rPr>
              <a:t> en </a:t>
            </a:r>
            <a:r>
              <a:rPr lang="nl-NL" sz="1200" b="0" i="0" u="none" kern="1200" dirty="0" err="1">
                <a:solidFill>
                  <a:schemeClr val="tx1"/>
                </a:solidFill>
                <a:effectLst/>
                <a:latin typeface="+mn-lt"/>
                <a:ea typeface="+mn-ea"/>
                <a:cs typeface="+mn-cs"/>
              </a:rPr>
              <a:t>profit</a:t>
            </a:r>
            <a:r>
              <a:rPr lang="nl-NL" sz="1200" b="0" i="0" u="none" kern="1200" dirty="0">
                <a:solidFill>
                  <a:schemeClr val="tx1"/>
                </a:solidFill>
                <a:effectLst/>
                <a:latin typeface="+mn-lt"/>
                <a:ea typeface="+mn-ea"/>
                <a:cs typeface="+mn-cs"/>
              </a:rPr>
              <a:t> centraal. Veel ondernemingen zijn vooral gericht op </a:t>
            </a:r>
            <a:r>
              <a:rPr lang="nl-NL" sz="1200" b="0" i="0" u="none" kern="1200" dirty="0" err="1">
                <a:solidFill>
                  <a:schemeClr val="tx1"/>
                </a:solidFill>
                <a:effectLst/>
                <a:latin typeface="+mn-lt"/>
                <a:ea typeface="+mn-ea"/>
                <a:cs typeface="+mn-cs"/>
              </a:rPr>
              <a:t>profit</a:t>
            </a:r>
            <a:r>
              <a:rPr lang="nl-NL" sz="1200" b="0" i="0" u="none" kern="1200" dirty="0">
                <a:solidFill>
                  <a:schemeClr val="tx1"/>
                </a:solidFill>
                <a:effectLst/>
                <a:latin typeface="+mn-lt"/>
                <a:ea typeface="+mn-ea"/>
                <a:cs typeface="+mn-cs"/>
              </a:rPr>
              <a:t> (winst maken en aandeelhouderswaarde creëren). Dit gaat vaak ten koste van de werknemers (</a:t>
            </a:r>
            <a:r>
              <a:rPr lang="nl-NL" sz="1200" b="0" i="0" u="none" kern="1200" dirty="0" err="1">
                <a:solidFill>
                  <a:schemeClr val="tx1"/>
                </a:solidFill>
                <a:effectLst/>
                <a:latin typeface="+mn-lt"/>
                <a:ea typeface="+mn-ea"/>
                <a:cs typeface="+mn-cs"/>
              </a:rPr>
              <a:t>people</a:t>
            </a:r>
            <a:r>
              <a:rPr lang="nl-NL" sz="1200" b="0" i="0" u="none" kern="1200" dirty="0">
                <a:solidFill>
                  <a:schemeClr val="tx1"/>
                </a:solidFill>
                <a:effectLst/>
                <a:latin typeface="+mn-lt"/>
                <a:ea typeface="+mn-ea"/>
                <a:cs typeface="+mn-cs"/>
              </a:rPr>
              <a:t>) of het milieu (</a:t>
            </a:r>
            <a:r>
              <a:rPr lang="nl-NL" sz="1200" b="0" i="0" u="none" kern="1200" dirty="0" err="1">
                <a:solidFill>
                  <a:schemeClr val="tx1"/>
                </a:solidFill>
                <a:effectLst/>
                <a:latin typeface="+mn-lt"/>
                <a:ea typeface="+mn-ea"/>
                <a:cs typeface="+mn-cs"/>
              </a:rPr>
              <a:t>planet</a:t>
            </a:r>
            <a:r>
              <a:rPr lang="nl-NL" sz="1200" b="0" i="0" u="none" kern="1200" dirty="0">
                <a:solidFill>
                  <a:schemeClr val="tx1"/>
                </a:solidFill>
                <a:effectLst/>
                <a:latin typeface="+mn-lt"/>
                <a:ea typeface="+mn-ea"/>
                <a:cs typeface="+mn-cs"/>
              </a:rPr>
              <a:t>). Bij MVO zijn de 3 P’s daarom allemaal even belangrijk, want zonder een goede balans tussen deze drie aspecten zal dat, zoals we net lieten zien, ten koste gaan van een of meer P’s.</a:t>
            </a:r>
          </a:p>
          <a:p>
            <a:endParaRPr lang="nl-NL" dirty="0"/>
          </a:p>
        </p:txBody>
      </p:sp>
      <p:sp>
        <p:nvSpPr>
          <p:cNvPr id="4" name="Tijdelijke aanduiding voor dianummer 3"/>
          <p:cNvSpPr>
            <a:spLocks noGrp="1"/>
          </p:cNvSpPr>
          <p:nvPr>
            <p:ph type="sldNum" sz="quarter" idx="5"/>
          </p:nvPr>
        </p:nvSpPr>
        <p:spPr/>
        <p:txBody>
          <a:bodyPr/>
          <a:lstStyle/>
          <a:p>
            <a:fld id="{B5A564BC-63A3-4914-8A80-BA5CA495BBCB}" type="slidenum">
              <a:rPr lang="nl-NL" smtClean="0"/>
              <a:t>18</a:t>
            </a:fld>
            <a:endParaRPr lang="nl-NL"/>
          </a:p>
        </p:txBody>
      </p:sp>
    </p:spTree>
    <p:extLst>
      <p:ext uri="{BB962C8B-B14F-4D97-AF65-F5344CB8AC3E}">
        <p14:creationId xmlns:p14="http://schemas.microsoft.com/office/powerpoint/2010/main" val="2799157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3P’s bij H&amp;M. Hoe zie jij ze terug?</a:t>
            </a:r>
          </a:p>
          <a:p>
            <a:pPr marL="171450" indent="-171450">
              <a:buFontTx/>
              <a:buChar char="-"/>
            </a:pPr>
            <a:r>
              <a:rPr lang="nl-NL" dirty="0" err="1"/>
              <a:t>Economically</a:t>
            </a:r>
            <a:r>
              <a:rPr lang="nl-NL" dirty="0"/>
              <a:t> </a:t>
            </a:r>
            <a:r>
              <a:rPr lang="nl-NL" dirty="0">
                <a:sym typeface="Wingdings" panose="05000000000000000000" pitchFamily="2" charset="2"/>
              </a:rPr>
              <a:t> Profit</a:t>
            </a:r>
          </a:p>
          <a:p>
            <a:pPr marL="171450" indent="-171450">
              <a:buFontTx/>
              <a:buChar char="-"/>
            </a:pPr>
            <a:r>
              <a:rPr lang="nl-NL" dirty="0" err="1">
                <a:sym typeface="Wingdings" panose="05000000000000000000" pitchFamily="2" charset="2"/>
              </a:rPr>
              <a:t>Socially</a:t>
            </a:r>
            <a:r>
              <a:rPr lang="nl-NL" dirty="0">
                <a:sym typeface="Wingdings" panose="05000000000000000000" pitchFamily="2" charset="2"/>
              </a:rPr>
              <a:t>  People</a:t>
            </a:r>
          </a:p>
          <a:p>
            <a:pPr marL="171450" indent="-171450">
              <a:buFontTx/>
              <a:buChar char="-"/>
            </a:pPr>
            <a:r>
              <a:rPr lang="nl-NL" dirty="0" err="1">
                <a:sym typeface="Wingdings" panose="05000000000000000000" pitchFamily="2" charset="2"/>
              </a:rPr>
              <a:t>Environmentally</a:t>
            </a:r>
            <a:r>
              <a:rPr lang="nl-NL" dirty="0">
                <a:sym typeface="Wingdings" panose="05000000000000000000" pitchFamily="2" charset="2"/>
              </a:rPr>
              <a:t> </a:t>
            </a:r>
            <a:r>
              <a:rPr lang="nl-NL" dirty="0" err="1">
                <a:sym typeface="Wingdings" panose="05000000000000000000" pitchFamily="2" charset="2"/>
              </a:rPr>
              <a:t>sustainable</a:t>
            </a:r>
            <a:r>
              <a:rPr lang="nl-NL" dirty="0">
                <a:sym typeface="Wingdings" panose="05000000000000000000" pitchFamily="2" charset="2"/>
              </a:rPr>
              <a:t>  </a:t>
            </a:r>
            <a:r>
              <a:rPr lang="nl-NL" dirty="0" err="1">
                <a:sym typeface="Wingdings" panose="05000000000000000000" pitchFamily="2" charset="2"/>
              </a:rPr>
              <a:t>Planet</a:t>
            </a:r>
            <a:endParaRPr lang="nl-NL" dirty="0">
              <a:sym typeface="Wingdings" panose="05000000000000000000" pitchFamily="2" charset="2"/>
            </a:endParaRPr>
          </a:p>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fld id="{B5A564BC-63A3-4914-8A80-BA5CA495BBCB}" type="slidenum">
              <a:rPr lang="nl-NL" smtClean="0"/>
              <a:t>19</a:t>
            </a:fld>
            <a:endParaRPr lang="nl-NL"/>
          </a:p>
        </p:txBody>
      </p:sp>
    </p:spTree>
    <p:extLst>
      <p:ext uri="{BB962C8B-B14F-4D97-AF65-F5344CB8AC3E}">
        <p14:creationId xmlns:p14="http://schemas.microsoft.com/office/powerpoint/2010/main" val="3285904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5A564BC-63A3-4914-8A80-BA5CA495BBCB}" type="slidenum">
              <a:rPr lang="nl-NL" smtClean="0"/>
              <a:t>2</a:t>
            </a:fld>
            <a:endParaRPr lang="nl-NL"/>
          </a:p>
        </p:txBody>
      </p:sp>
    </p:spTree>
    <p:extLst>
      <p:ext uri="{BB962C8B-B14F-4D97-AF65-F5344CB8AC3E}">
        <p14:creationId xmlns:p14="http://schemas.microsoft.com/office/powerpoint/2010/main" val="355358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kern="1200" dirty="0">
                <a:solidFill>
                  <a:schemeClr val="tx1"/>
                </a:solidFill>
                <a:effectLst/>
                <a:latin typeface="+mn-lt"/>
                <a:ea typeface="+mn-ea"/>
                <a:cs typeface="+mn-cs"/>
              </a:rPr>
              <a:t>Filmpje: Het </a:t>
            </a:r>
            <a:r>
              <a:rPr lang="nl-NL" sz="1200" b="1" i="0" kern="1200" dirty="0" err="1">
                <a:solidFill>
                  <a:schemeClr val="tx1"/>
                </a:solidFill>
                <a:effectLst/>
                <a:latin typeface="+mn-lt"/>
                <a:ea typeface="+mn-ea"/>
                <a:cs typeface="+mn-cs"/>
              </a:rPr>
              <a:t>cradle</a:t>
            </a:r>
            <a:r>
              <a:rPr lang="nl-NL" sz="1200" b="1" i="0" kern="1200" dirty="0">
                <a:solidFill>
                  <a:schemeClr val="tx1"/>
                </a:solidFill>
                <a:effectLst/>
                <a:latin typeface="+mn-lt"/>
                <a:ea typeface="+mn-ea"/>
                <a:cs typeface="+mn-cs"/>
              </a:rPr>
              <a:t> </a:t>
            </a:r>
            <a:r>
              <a:rPr lang="nl-NL" sz="1200" b="1" i="0" kern="1200" dirty="0" err="1">
                <a:solidFill>
                  <a:schemeClr val="tx1"/>
                </a:solidFill>
                <a:effectLst/>
                <a:latin typeface="+mn-lt"/>
                <a:ea typeface="+mn-ea"/>
                <a:cs typeface="+mn-cs"/>
              </a:rPr>
              <a:t>to</a:t>
            </a:r>
            <a:r>
              <a:rPr lang="nl-NL" sz="1200" b="1" i="0" kern="1200" dirty="0">
                <a:solidFill>
                  <a:schemeClr val="tx1"/>
                </a:solidFill>
                <a:effectLst/>
                <a:latin typeface="+mn-lt"/>
                <a:ea typeface="+mn-ea"/>
                <a:cs typeface="+mn-cs"/>
              </a:rPr>
              <a:t> </a:t>
            </a:r>
            <a:r>
              <a:rPr lang="nl-NL" sz="1200" b="1" i="0" kern="1200" dirty="0" err="1">
                <a:solidFill>
                  <a:schemeClr val="tx1"/>
                </a:solidFill>
                <a:effectLst/>
                <a:latin typeface="+mn-lt"/>
                <a:ea typeface="+mn-ea"/>
                <a:cs typeface="+mn-cs"/>
              </a:rPr>
              <a:t>cradle</a:t>
            </a:r>
            <a:r>
              <a:rPr lang="nl-NL" sz="1200" b="1" i="0" kern="1200" dirty="0">
                <a:solidFill>
                  <a:schemeClr val="tx1"/>
                </a:solidFill>
                <a:effectLst/>
                <a:latin typeface="+mn-lt"/>
                <a:ea typeface="+mn-ea"/>
                <a:cs typeface="+mn-cs"/>
              </a:rPr>
              <a:t> concept  (C2C) gaat kortweg over producten die oneindig kunnen worden hergebruikt of die onschadelijk kunnen worden afgebroken. </a:t>
            </a:r>
            <a:r>
              <a:rPr lang="nl-NL" sz="1200" b="0" i="0" kern="1200" dirty="0">
                <a:solidFill>
                  <a:schemeClr val="tx1"/>
                </a:solidFill>
                <a:effectLst/>
                <a:latin typeface="+mn-lt"/>
                <a:ea typeface="+mn-ea"/>
                <a:cs typeface="+mn-cs"/>
              </a:rPr>
              <a:t>Volgens hen staat het principe van ‘afval’ eigenlijk gelijk aan ‘voedsel’. Dat betekent dat elke grondstof en elk materiaal dat voor een product gebruikt wordt ook weer moet kunnen worden hergebruikt. Nu is dat bij recycling vaak natuurlijk ook het geval, maar wat C2C nog een extra dimensie geeft is het feit dat de grondstof geen waarde mag verliezen bij het hergebruik. Het gaat hierbij dus om ‘</a:t>
            </a:r>
            <a:r>
              <a:rPr lang="nl-NL" sz="1200" b="0" i="0" u="sng" kern="1200" dirty="0" err="1">
                <a:solidFill>
                  <a:schemeClr val="tx1"/>
                </a:solidFill>
                <a:effectLst/>
                <a:latin typeface="+mn-lt"/>
                <a:ea typeface="+mn-ea"/>
                <a:cs typeface="+mn-cs"/>
                <a:hlinkClick r:id="rId3"/>
              </a:rPr>
              <a:t>upcycling</a:t>
            </a:r>
            <a:r>
              <a:rPr lang="nl-NL" sz="1200" b="0" i="0" kern="1200" dirty="0">
                <a:solidFill>
                  <a:schemeClr val="tx1"/>
                </a:solidFill>
                <a:effectLst/>
                <a:latin typeface="+mn-lt"/>
                <a:ea typeface="+mn-ea"/>
                <a:cs typeface="+mn-cs"/>
              </a:rPr>
              <a:t>’ (iets nog beter of net zo goed maken) in plaats van ‘</a:t>
            </a:r>
            <a:r>
              <a:rPr lang="nl-NL" sz="1200" b="0" i="0" kern="1200" dirty="0" err="1">
                <a:solidFill>
                  <a:schemeClr val="tx1"/>
                </a:solidFill>
                <a:effectLst/>
                <a:latin typeface="+mn-lt"/>
                <a:ea typeface="+mn-ea"/>
                <a:cs typeface="+mn-cs"/>
              </a:rPr>
              <a:t>downcycling</a:t>
            </a:r>
            <a:r>
              <a:rPr lang="nl-NL" sz="1200" b="0" i="0" kern="1200" dirty="0">
                <a:solidFill>
                  <a:schemeClr val="tx1"/>
                </a:solidFill>
                <a:effectLst/>
                <a:latin typeface="+mn-lt"/>
                <a:ea typeface="+mn-ea"/>
                <a:cs typeface="+mn-cs"/>
              </a:rPr>
              <a:t>’ (iets een tweede leven geven met een ándere toepassing).</a:t>
            </a:r>
          </a:p>
          <a:p>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De biosfeer en de </a:t>
            </a:r>
            <a:r>
              <a:rPr lang="nl-NL" sz="1200" b="0" i="0" kern="1200" dirty="0" err="1">
                <a:solidFill>
                  <a:schemeClr val="tx1"/>
                </a:solidFill>
                <a:effectLst/>
                <a:latin typeface="+mn-lt"/>
                <a:ea typeface="+mn-ea"/>
                <a:cs typeface="+mn-cs"/>
              </a:rPr>
              <a:t>technosfeer</a:t>
            </a:r>
            <a:r>
              <a:rPr lang="nl-NL" sz="1200" b="0" i="0" kern="1200" dirty="0">
                <a:solidFill>
                  <a:schemeClr val="tx1"/>
                </a:solidFill>
                <a:effectLst/>
                <a:latin typeface="+mn-lt"/>
                <a:ea typeface="+mn-ea"/>
                <a:cs typeface="+mn-cs"/>
              </a:rPr>
              <a:t>. Eigenlijk is het onderscheid vrij simpel: de materialen in de biosfeer kunnen uiteindelijk biologisch afbreken; ze zijn </a:t>
            </a:r>
            <a:r>
              <a:rPr lang="nl-NL" sz="1200" b="0" i="0" kern="1200" dirty="0" err="1">
                <a:solidFill>
                  <a:schemeClr val="tx1"/>
                </a:solidFill>
                <a:effectLst/>
                <a:latin typeface="+mn-lt"/>
                <a:ea typeface="+mn-ea"/>
                <a:cs typeface="+mn-cs"/>
              </a:rPr>
              <a:t>composteerbaar</a:t>
            </a:r>
            <a:r>
              <a:rPr lang="nl-NL" sz="1200" b="0" i="0" kern="1200" dirty="0">
                <a:solidFill>
                  <a:schemeClr val="tx1"/>
                </a:solidFill>
                <a:effectLst/>
                <a:latin typeface="+mn-lt"/>
                <a:ea typeface="+mn-ea"/>
                <a:cs typeface="+mn-cs"/>
              </a:rPr>
              <a:t>. Denk hierbij bijvoorbeeld aan </a:t>
            </a:r>
            <a:r>
              <a:rPr lang="nl-NL" sz="1200" b="0" i="0" u="sng" kern="1200" dirty="0">
                <a:solidFill>
                  <a:schemeClr val="tx1"/>
                </a:solidFill>
                <a:effectLst/>
                <a:latin typeface="+mn-lt"/>
                <a:ea typeface="+mn-ea"/>
                <a:cs typeface="+mn-cs"/>
                <a:hlinkClick r:id="rId4"/>
              </a:rPr>
              <a:t>de rietjes van riet die als vervanging van plastic rietjes dienen</a:t>
            </a:r>
            <a:r>
              <a:rPr lang="nl-NL" sz="1200" b="0" i="0" kern="1200" dirty="0">
                <a:solidFill>
                  <a:schemeClr val="tx1"/>
                </a:solidFill>
                <a:effectLst/>
                <a:latin typeface="+mn-lt"/>
                <a:ea typeface="+mn-ea"/>
                <a:cs typeface="+mn-cs"/>
              </a:rPr>
              <a:t>. Materialen in de </a:t>
            </a:r>
            <a:r>
              <a:rPr lang="nl-NL" sz="1200" b="0" i="0" kern="1200" dirty="0" err="1">
                <a:solidFill>
                  <a:schemeClr val="tx1"/>
                </a:solidFill>
                <a:effectLst/>
                <a:latin typeface="+mn-lt"/>
                <a:ea typeface="+mn-ea"/>
                <a:cs typeface="+mn-cs"/>
              </a:rPr>
              <a:t>technosfeer</a:t>
            </a:r>
            <a:r>
              <a:rPr lang="nl-NL" sz="1200" b="0" i="0" kern="1200" dirty="0">
                <a:solidFill>
                  <a:schemeClr val="tx1"/>
                </a:solidFill>
                <a:effectLst/>
                <a:latin typeface="+mn-lt"/>
                <a:ea typeface="+mn-ea"/>
                <a:cs typeface="+mn-cs"/>
              </a:rPr>
              <a:t> zijn gemaakt van grondstoffen die niet zo zeer composteren, maar wel eindeloos hergebruikt kunnen worden voor industriële toepassingen.</a:t>
            </a:r>
            <a:endParaRPr lang="nl-NL" dirty="0"/>
          </a:p>
        </p:txBody>
      </p:sp>
      <p:sp>
        <p:nvSpPr>
          <p:cNvPr id="4" name="Tijdelijke aanduiding voor dianummer 3"/>
          <p:cNvSpPr>
            <a:spLocks noGrp="1"/>
          </p:cNvSpPr>
          <p:nvPr>
            <p:ph type="sldNum" sz="quarter" idx="5"/>
          </p:nvPr>
        </p:nvSpPr>
        <p:spPr/>
        <p:txBody>
          <a:bodyPr/>
          <a:lstStyle/>
          <a:p>
            <a:fld id="{B5A564BC-63A3-4914-8A80-BA5CA495BBCB}" type="slidenum">
              <a:rPr lang="nl-NL" smtClean="0"/>
              <a:t>20</a:t>
            </a:fld>
            <a:endParaRPr lang="nl-NL"/>
          </a:p>
        </p:txBody>
      </p:sp>
    </p:spTree>
    <p:extLst>
      <p:ext uri="{BB962C8B-B14F-4D97-AF65-F5344CB8AC3E}">
        <p14:creationId xmlns:p14="http://schemas.microsoft.com/office/powerpoint/2010/main" val="1912542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Filmpjes</a:t>
            </a:r>
          </a:p>
        </p:txBody>
      </p:sp>
      <p:sp>
        <p:nvSpPr>
          <p:cNvPr id="4" name="Tijdelijke aanduiding voor dianummer 3"/>
          <p:cNvSpPr>
            <a:spLocks noGrp="1"/>
          </p:cNvSpPr>
          <p:nvPr>
            <p:ph type="sldNum" sz="quarter" idx="5"/>
          </p:nvPr>
        </p:nvSpPr>
        <p:spPr/>
        <p:txBody>
          <a:bodyPr/>
          <a:lstStyle/>
          <a:p>
            <a:fld id="{B5A564BC-63A3-4914-8A80-BA5CA495BBCB}" type="slidenum">
              <a:rPr lang="nl-NL" smtClean="0"/>
              <a:t>21</a:t>
            </a:fld>
            <a:endParaRPr lang="nl-NL"/>
          </a:p>
        </p:txBody>
      </p:sp>
    </p:spTree>
    <p:extLst>
      <p:ext uri="{BB962C8B-B14F-4D97-AF65-F5344CB8AC3E}">
        <p14:creationId xmlns:p14="http://schemas.microsoft.com/office/powerpoint/2010/main" val="659746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Filmpjes</a:t>
            </a:r>
          </a:p>
        </p:txBody>
      </p:sp>
      <p:sp>
        <p:nvSpPr>
          <p:cNvPr id="4" name="Tijdelijke aanduiding voor dianummer 3"/>
          <p:cNvSpPr>
            <a:spLocks noGrp="1"/>
          </p:cNvSpPr>
          <p:nvPr>
            <p:ph type="sldNum" sz="quarter" idx="5"/>
          </p:nvPr>
        </p:nvSpPr>
        <p:spPr/>
        <p:txBody>
          <a:bodyPr/>
          <a:lstStyle/>
          <a:p>
            <a:fld id="{B5A564BC-63A3-4914-8A80-BA5CA495BBCB}" type="slidenum">
              <a:rPr lang="nl-NL" smtClean="0"/>
              <a:t>22</a:t>
            </a:fld>
            <a:endParaRPr lang="nl-NL"/>
          </a:p>
        </p:txBody>
      </p:sp>
    </p:spTree>
    <p:extLst>
      <p:ext uri="{BB962C8B-B14F-4D97-AF65-F5344CB8AC3E}">
        <p14:creationId xmlns:p14="http://schemas.microsoft.com/office/powerpoint/2010/main" val="2208080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5A564BC-63A3-4914-8A80-BA5CA495BBCB}" type="slidenum">
              <a:rPr lang="nl-NL" smtClean="0"/>
              <a:t>23</a:t>
            </a:fld>
            <a:endParaRPr lang="nl-NL"/>
          </a:p>
        </p:txBody>
      </p:sp>
    </p:spTree>
    <p:extLst>
      <p:ext uri="{BB962C8B-B14F-4D97-AF65-F5344CB8AC3E}">
        <p14:creationId xmlns:p14="http://schemas.microsoft.com/office/powerpoint/2010/main" val="1295860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a:t>
            </a:r>
          </a:p>
        </p:txBody>
      </p:sp>
      <p:sp>
        <p:nvSpPr>
          <p:cNvPr id="4" name="Tijdelijke aanduiding voor dianummer 3"/>
          <p:cNvSpPr>
            <a:spLocks noGrp="1"/>
          </p:cNvSpPr>
          <p:nvPr>
            <p:ph type="sldNum" sz="quarter" idx="5"/>
          </p:nvPr>
        </p:nvSpPr>
        <p:spPr/>
        <p:txBody>
          <a:bodyPr/>
          <a:lstStyle/>
          <a:p>
            <a:fld id="{B5A564BC-63A3-4914-8A80-BA5CA495BBCB}" type="slidenum">
              <a:rPr lang="nl-NL" smtClean="0"/>
              <a:t>24</a:t>
            </a:fld>
            <a:endParaRPr lang="nl-NL"/>
          </a:p>
        </p:txBody>
      </p:sp>
    </p:spTree>
    <p:extLst>
      <p:ext uri="{BB962C8B-B14F-4D97-AF65-F5344CB8AC3E}">
        <p14:creationId xmlns:p14="http://schemas.microsoft.com/office/powerpoint/2010/main" val="3129123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5A564BC-63A3-4914-8A80-BA5CA495BBCB}" type="slidenum">
              <a:rPr lang="nl-NL" smtClean="0"/>
              <a:t>3</a:t>
            </a:fld>
            <a:endParaRPr lang="nl-NL"/>
          </a:p>
        </p:txBody>
      </p:sp>
    </p:spTree>
    <p:extLst>
      <p:ext uri="{BB962C8B-B14F-4D97-AF65-F5344CB8AC3E}">
        <p14:creationId xmlns:p14="http://schemas.microsoft.com/office/powerpoint/2010/main" val="4038729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5A564BC-63A3-4914-8A80-BA5CA495BBCB}" type="slidenum">
              <a:rPr lang="nl-NL" smtClean="0"/>
              <a:t>4</a:t>
            </a:fld>
            <a:endParaRPr lang="nl-NL"/>
          </a:p>
        </p:txBody>
      </p:sp>
    </p:spTree>
    <p:extLst>
      <p:ext uri="{BB962C8B-B14F-4D97-AF65-F5344CB8AC3E}">
        <p14:creationId xmlns:p14="http://schemas.microsoft.com/office/powerpoint/2010/main" val="380793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5A564BC-63A3-4914-8A80-BA5CA495BBCB}" type="slidenum">
              <a:rPr lang="nl-NL" smtClean="0"/>
              <a:t>5</a:t>
            </a:fld>
            <a:endParaRPr lang="nl-NL"/>
          </a:p>
        </p:txBody>
      </p:sp>
    </p:spTree>
    <p:extLst>
      <p:ext uri="{BB962C8B-B14F-4D97-AF65-F5344CB8AC3E}">
        <p14:creationId xmlns:p14="http://schemas.microsoft.com/office/powerpoint/2010/main" val="1243564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5A564BC-63A3-4914-8A80-BA5CA495BBCB}" type="slidenum">
              <a:rPr lang="nl-NL" smtClean="0"/>
              <a:t>6</a:t>
            </a:fld>
            <a:endParaRPr lang="nl-NL"/>
          </a:p>
        </p:txBody>
      </p:sp>
    </p:spTree>
    <p:extLst>
      <p:ext uri="{BB962C8B-B14F-4D97-AF65-F5344CB8AC3E}">
        <p14:creationId xmlns:p14="http://schemas.microsoft.com/office/powerpoint/2010/main" val="1331896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5A564BC-63A3-4914-8A80-BA5CA495BBCB}" type="slidenum">
              <a:rPr lang="nl-NL" smtClean="0"/>
              <a:t>7</a:t>
            </a:fld>
            <a:endParaRPr lang="nl-NL"/>
          </a:p>
        </p:txBody>
      </p:sp>
    </p:spTree>
    <p:extLst>
      <p:ext uri="{BB962C8B-B14F-4D97-AF65-F5344CB8AC3E}">
        <p14:creationId xmlns:p14="http://schemas.microsoft.com/office/powerpoint/2010/main" val="2370821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5A564BC-63A3-4914-8A80-BA5CA495BBCB}" type="slidenum">
              <a:rPr lang="nl-NL" smtClean="0"/>
              <a:t>8</a:t>
            </a:fld>
            <a:endParaRPr lang="nl-NL"/>
          </a:p>
        </p:txBody>
      </p:sp>
    </p:spTree>
    <p:extLst>
      <p:ext uri="{BB962C8B-B14F-4D97-AF65-F5344CB8AC3E}">
        <p14:creationId xmlns:p14="http://schemas.microsoft.com/office/powerpoint/2010/main" val="3461575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5A564BC-63A3-4914-8A80-BA5CA495BBCB}" type="slidenum">
              <a:rPr lang="nl-NL" smtClean="0"/>
              <a:t>9</a:t>
            </a:fld>
            <a:endParaRPr lang="nl-NL"/>
          </a:p>
        </p:txBody>
      </p:sp>
    </p:spTree>
    <p:extLst>
      <p:ext uri="{BB962C8B-B14F-4D97-AF65-F5344CB8AC3E}">
        <p14:creationId xmlns:p14="http://schemas.microsoft.com/office/powerpoint/2010/main" val="4281628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pPr/>
              <a:t>‹nr.›</a:t>
            </a:fld>
            <a:endParaRPr lang="nl-NL"/>
          </a:p>
        </p:txBody>
      </p:sp>
    </p:spTree>
    <p:extLst>
      <p:ext uri="{BB962C8B-B14F-4D97-AF65-F5344CB8AC3E}">
        <p14:creationId xmlns:p14="http://schemas.microsoft.com/office/powerpoint/2010/main" val="21851562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pPr/>
              <a:t>‹nr.›</a:t>
            </a:fld>
            <a:endParaRPr lang="nl-NL"/>
          </a:p>
        </p:txBody>
      </p:sp>
    </p:spTree>
    <p:extLst>
      <p:ext uri="{BB962C8B-B14F-4D97-AF65-F5344CB8AC3E}">
        <p14:creationId xmlns:p14="http://schemas.microsoft.com/office/powerpoint/2010/main" val="3306788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pPr/>
              <a:t>‹nr.›</a:t>
            </a:fld>
            <a:endParaRPr lang="nl-NL"/>
          </a:p>
        </p:txBody>
      </p:sp>
    </p:spTree>
    <p:extLst>
      <p:ext uri="{BB962C8B-B14F-4D97-AF65-F5344CB8AC3E}">
        <p14:creationId xmlns:p14="http://schemas.microsoft.com/office/powerpoint/2010/main" val="4256895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pPr/>
              <a:t>‹nr.›</a:t>
            </a:fld>
            <a:endParaRPr lang="nl-NL"/>
          </a:p>
        </p:txBody>
      </p:sp>
    </p:spTree>
    <p:extLst>
      <p:ext uri="{BB962C8B-B14F-4D97-AF65-F5344CB8AC3E}">
        <p14:creationId xmlns:p14="http://schemas.microsoft.com/office/powerpoint/2010/main" val="1735314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Tree>
    <p:extLst>
      <p:ext uri="{BB962C8B-B14F-4D97-AF65-F5344CB8AC3E}">
        <p14:creationId xmlns:p14="http://schemas.microsoft.com/office/powerpoint/2010/main" val="3913247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pPr/>
              <a:t>‹nr.›</a:t>
            </a:fld>
            <a:endParaRPr lang="nl-NL"/>
          </a:p>
        </p:txBody>
      </p:sp>
    </p:spTree>
    <p:extLst>
      <p:ext uri="{BB962C8B-B14F-4D97-AF65-F5344CB8AC3E}">
        <p14:creationId xmlns:p14="http://schemas.microsoft.com/office/powerpoint/2010/main" val="400524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8"/>
          <p:cNvSpPr>
            <a:spLocks noGrp="1"/>
          </p:cNvSpPr>
          <p:nvPr>
            <p:ph type="sldNum" sz="quarter" idx="12"/>
          </p:nvPr>
        </p:nvSpPr>
        <p:spPr/>
        <p:txBody>
          <a:bodyPr/>
          <a:lstStyle/>
          <a:p>
            <a:fld id="{8E55D006-C1B4-42B6-9697-FCB8ED93A34E}" type="slidenum">
              <a:rPr lang="nl-NL" smtClean="0"/>
              <a:pPr/>
              <a:t>‹nr.›</a:t>
            </a:fld>
            <a:endParaRPr lang="nl-NL"/>
          </a:p>
        </p:txBody>
      </p:sp>
    </p:spTree>
    <p:extLst>
      <p:ext uri="{BB962C8B-B14F-4D97-AF65-F5344CB8AC3E}">
        <p14:creationId xmlns:p14="http://schemas.microsoft.com/office/powerpoint/2010/main" val="73846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5" name="Tijdelijke aanduiding voor dianummer 4"/>
          <p:cNvSpPr>
            <a:spLocks noGrp="1"/>
          </p:cNvSpPr>
          <p:nvPr>
            <p:ph type="sldNum" sz="quarter" idx="12"/>
          </p:nvPr>
        </p:nvSpPr>
        <p:spPr/>
        <p:txBody>
          <a:bodyPr/>
          <a:lstStyle/>
          <a:p>
            <a:fld id="{8E55D006-C1B4-42B6-9697-FCB8ED93A34E}" type="slidenum">
              <a:rPr lang="nl-NL" smtClean="0"/>
              <a:pPr/>
              <a:t>‹nr.›</a:t>
            </a:fld>
            <a:endParaRPr lang="nl-NL"/>
          </a:p>
        </p:txBody>
      </p:sp>
    </p:spTree>
    <p:extLst>
      <p:ext uri="{BB962C8B-B14F-4D97-AF65-F5344CB8AC3E}">
        <p14:creationId xmlns:p14="http://schemas.microsoft.com/office/powerpoint/2010/main" val="200545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8E55D006-C1B4-42B6-9697-FCB8ED93A34E}" type="slidenum">
              <a:rPr lang="nl-NL" smtClean="0"/>
              <a:pPr/>
              <a:t>‹nr.›</a:t>
            </a:fld>
            <a:endParaRPr lang="nl-NL"/>
          </a:p>
        </p:txBody>
      </p:sp>
    </p:spTree>
    <p:extLst>
      <p:ext uri="{BB962C8B-B14F-4D97-AF65-F5344CB8AC3E}">
        <p14:creationId xmlns:p14="http://schemas.microsoft.com/office/powerpoint/2010/main" val="1752554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pPr/>
              <a:t>‹nr.›</a:t>
            </a:fld>
            <a:endParaRPr lang="nl-NL"/>
          </a:p>
        </p:txBody>
      </p:sp>
    </p:spTree>
    <p:extLst>
      <p:ext uri="{BB962C8B-B14F-4D97-AF65-F5344CB8AC3E}">
        <p14:creationId xmlns:p14="http://schemas.microsoft.com/office/powerpoint/2010/main" val="3924270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pPr/>
              <a:t>‹nr.›</a:t>
            </a:fld>
            <a:endParaRPr lang="nl-NL"/>
          </a:p>
        </p:txBody>
      </p:sp>
    </p:spTree>
    <p:extLst>
      <p:ext uri="{BB962C8B-B14F-4D97-AF65-F5344CB8AC3E}">
        <p14:creationId xmlns:p14="http://schemas.microsoft.com/office/powerpoint/2010/main" val="445370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892" y="6212255"/>
            <a:ext cx="12086830" cy="656855"/>
          </a:xfrm>
          <a:prstGeom prst="rect">
            <a:avLst/>
          </a:prstGeom>
        </p:spPr>
      </p:pic>
      <p:sp>
        <p:nvSpPr>
          <p:cNvPr id="13" name="Rechthoek 12"/>
          <p:cNvSpPr/>
          <p:nvPr userDrawn="1"/>
        </p:nvSpPr>
        <p:spPr>
          <a:xfrm>
            <a:off x="2586039" y="6212255"/>
            <a:ext cx="9605962" cy="645745"/>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userDrawn="1">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userDrawn="1">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5D006-C1B4-42B6-9697-FCB8ED93A34E}" type="slidenum">
              <a:rPr lang="nl-NL" smtClean="0"/>
              <a:pPr/>
              <a:t>‹nr.›</a:t>
            </a:fld>
            <a:endParaRPr lang="nl-NL"/>
          </a:p>
        </p:txBody>
      </p:sp>
      <p:pic>
        <p:nvPicPr>
          <p:cNvPr id="7" name="Afbeelding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37864" y="6212255"/>
            <a:ext cx="483759" cy="509220"/>
          </a:xfrm>
          <a:prstGeom prst="rect">
            <a:avLst/>
          </a:prstGeom>
        </p:spPr>
      </p:pic>
      <p:pic>
        <p:nvPicPr>
          <p:cNvPr id="11" name="Afbeelding 10"/>
          <p:cNvPicPr>
            <a:picLocks noChangeAspect="1"/>
          </p:cNvPicPr>
          <p:nvPr userDrawn="1"/>
        </p:nvPicPr>
        <p:blipFill rotWithShape="1">
          <a:blip r:embed="rId13">
            <a:extLst>
              <a:ext uri="{28A0092B-C50C-407E-A947-70E740481C1C}">
                <a14:useLocalDpi xmlns:a14="http://schemas.microsoft.com/office/drawing/2010/main" val="0"/>
              </a:ext>
            </a:extLst>
          </a:blip>
          <a:srcRect l="15473" t="-378518" r="-15473" b="378518"/>
          <a:stretch/>
        </p:blipFill>
        <p:spPr>
          <a:xfrm>
            <a:off x="1432861" y="3028894"/>
            <a:ext cx="9326277" cy="800212"/>
          </a:xfrm>
          <a:prstGeom prst="rect">
            <a:avLst/>
          </a:prstGeom>
        </p:spPr>
      </p:pic>
      <p:pic>
        <p:nvPicPr>
          <p:cNvPr id="18" name="Afbeelding 17"/>
          <p:cNvPicPr>
            <a:picLocks noChangeAspect="1"/>
          </p:cNvPicPr>
          <p:nvPr userDrawn="1"/>
        </p:nvPicPr>
        <p:blipFill rotWithShape="1">
          <a:blip r:embed="rId15">
            <a:extLst>
              <a:ext uri="{28A0092B-C50C-407E-A947-70E740481C1C}">
                <a14:useLocalDpi xmlns:a14="http://schemas.microsoft.com/office/drawing/2010/main" val="0"/>
              </a:ext>
            </a:extLst>
          </a:blip>
          <a:srcRect t="27655" r="23270" b="25470"/>
          <a:stretch/>
        </p:blipFill>
        <p:spPr>
          <a:xfrm>
            <a:off x="28975" y="6206307"/>
            <a:ext cx="1085952" cy="466577"/>
          </a:xfrm>
          <a:prstGeom prst="rect">
            <a:avLst/>
          </a:prstGeom>
        </p:spPr>
      </p:pic>
    </p:spTree>
    <p:extLst>
      <p:ext uri="{BB962C8B-B14F-4D97-AF65-F5344CB8AC3E}">
        <p14:creationId xmlns:p14="http://schemas.microsoft.com/office/powerpoint/2010/main" val="1339443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FR_gnk8sVr4" TargetMode="External"/><Relationship Id="rId5" Type="http://schemas.openxmlformats.org/officeDocument/2006/relationships/image" Target="../media/image18.jpe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QMsF1P-_vWc"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6.png"/><Relationship Id="rId7" Type="http://schemas.openxmlformats.org/officeDocument/2006/relationships/hyperlink" Target="https://www.youtube.com/watch?v=08qmB-ysqAQ"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hyperlink" Target="https://youtu.be/nfBkpH_Y9bQ"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youtu.be/PRgp9tcOwaw" TargetMode="External"/><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gif"/><Relationship Id="rId4" Type="http://schemas.openxmlformats.org/officeDocument/2006/relationships/hyperlink" Target="http://www.youtube.com/watch?v=5IAkZD1X0iA" TargetMode="External"/><Relationship Id="rId9"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hyperlink" Target="http://www.cradletocradlemarketplace.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627661"/>
            <a:ext cx="11957538" cy="1646595"/>
          </a:xfrm>
        </p:spPr>
        <p:txBody>
          <a:bodyPr>
            <a:normAutofit fontScale="90000"/>
          </a:bodyPr>
          <a:lstStyle/>
          <a:p>
            <a:r>
              <a:rPr lang="nl-NL" sz="3600" dirty="0">
                <a:latin typeface="Arial" panose="020B0604020202020204" pitchFamily="34" charset="0"/>
                <a:cs typeface="Arial" panose="020B0604020202020204" pitchFamily="34" charset="0"/>
              </a:rPr>
              <a:t>Ondernemerscompetenties + Duurzaam ondernemen</a:t>
            </a:r>
            <a:br>
              <a:rPr lang="nl-NL" sz="3600" dirty="0">
                <a:latin typeface="Arial" panose="020B0604020202020204" pitchFamily="34" charset="0"/>
                <a:cs typeface="Arial" panose="020B0604020202020204" pitchFamily="34" charset="0"/>
              </a:rPr>
            </a:br>
            <a:br>
              <a:rPr lang="nl-NL" sz="3600" dirty="0">
                <a:latin typeface="Arial" panose="020B0604020202020204" pitchFamily="34" charset="0"/>
                <a:cs typeface="Arial" panose="020B0604020202020204" pitchFamily="34" charset="0"/>
              </a:rPr>
            </a:br>
            <a:r>
              <a:rPr lang="nl-NL" sz="3600" dirty="0">
                <a:latin typeface="Arial" panose="020B0604020202020204" pitchFamily="34" charset="0"/>
                <a:cs typeface="Arial" panose="020B0604020202020204" pitchFamily="34" charset="0"/>
              </a:rPr>
              <a:t>Periode 2 – lesweek 1</a:t>
            </a:r>
            <a:br>
              <a:rPr lang="nl-NL" sz="8000" b="1" dirty="0">
                <a:latin typeface="Agency FB" panose="020B0503020202020204" pitchFamily="34" charset="0"/>
              </a:rPr>
            </a:br>
            <a:br>
              <a:rPr lang="nl-NL" sz="2200" dirty="0">
                <a:latin typeface="Agency FB" panose="020B0503020202020204" pitchFamily="34" charset="0"/>
              </a:rPr>
            </a:br>
            <a:br>
              <a:rPr lang="nl-NL" sz="2200" dirty="0">
                <a:latin typeface="Agency FB" panose="020B0503020202020204" pitchFamily="34" charset="0"/>
              </a:rPr>
            </a:br>
            <a:endParaRPr lang="nl-NL" sz="2200" dirty="0">
              <a:latin typeface="Agency FB" panose="020B0503020202020204" pitchFamily="34" charset="0"/>
            </a:endParaRP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3792" y="2934394"/>
            <a:ext cx="5886316" cy="3234240"/>
          </a:xfrm>
          <a:prstGeom prst="rect">
            <a:avLst/>
          </a:prstGeom>
        </p:spPr>
      </p:pic>
    </p:spTree>
    <p:extLst>
      <p:ext uri="{BB962C8B-B14F-4D97-AF65-F5344CB8AC3E}">
        <p14:creationId xmlns:p14="http://schemas.microsoft.com/office/powerpoint/2010/main" val="692463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571500" indent="-571500">
              <a:buFont typeface="Wingdings" panose="05000000000000000000" pitchFamily="2" charset="2"/>
              <a:buChar char="ü"/>
            </a:pPr>
            <a:r>
              <a:rPr lang="nl-NL" dirty="0">
                <a:latin typeface="Arial" panose="020B0604020202020204" pitchFamily="34" charset="0"/>
                <a:cs typeface="Arial" panose="020B0604020202020204" pitchFamily="34" charset="0"/>
              </a:rPr>
              <a:t>Creativiteit</a:t>
            </a:r>
            <a:r>
              <a:rPr lang="nl-NL" dirty="0"/>
              <a:t>	</a:t>
            </a:r>
          </a:p>
        </p:txBody>
      </p:sp>
      <p:sp>
        <p:nvSpPr>
          <p:cNvPr id="5" name="Rechthoek 4"/>
          <p:cNvSpPr/>
          <p:nvPr/>
        </p:nvSpPr>
        <p:spPr>
          <a:xfrm>
            <a:off x="467544" y="1582341"/>
            <a:ext cx="8136904" cy="2554545"/>
          </a:xfrm>
          <a:prstGeom prst="rect">
            <a:avLst/>
          </a:prstGeom>
        </p:spPr>
        <p:txBody>
          <a:bodyPr wrap="square">
            <a:spAutoFit/>
          </a:bodyPr>
          <a:lstStyle/>
          <a:p>
            <a:r>
              <a:rPr lang="nl-NL" sz="3200" dirty="0">
                <a:latin typeface="Arial" panose="020B0604020202020204" pitchFamily="34" charset="0"/>
                <a:cs typeface="Arial" panose="020B0604020202020204" pitchFamily="34" charset="0"/>
              </a:rPr>
              <a:t>Creativiteit is het vermogen om te </a:t>
            </a:r>
            <a:r>
              <a:rPr lang="nl-NL" sz="4800" dirty="0">
                <a:solidFill>
                  <a:srgbClr val="FF0000"/>
                </a:solidFill>
                <a:latin typeface="Arial" panose="020B0604020202020204" pitchFamily="34" charset="0"/>
                <a:cs typeface="Arial" panose="020B0604020202020204" pitchFamily="34" charset="0"/>
              </a:rPr>
              <a:t>spelen met gedachten</a:t>
            </a:r>
            <a:r>
              <a:rPr lang="nl-NL" sz="3200" dirty="0">
                <a:latin typeface="Arial" panose="020B0604020202020204" pitchFamily="34" charset="0"/>
                <a:cs typeface="Arial" panose="020B0604020202020204" pitchFamily="34" charset="0"/>
              </a:rPr>
              <a:t> en </a:t>
            </a:r>
            <a:r>
              <a:rPr lang="nl-NL" sz="4800" dirty="0">
                <a:solidFill>
                  <a:srgbClr val="FF0000"/>
                </a:solidFill>
                <a:latin typeface="Arial" panose="020B0604020202020204" pitchFamily="34" charset="0"/>
                <a:cs typeface="Arial" panose="020B0604020202020204" pitchFamily="34" charset="0"/>
              </a:rPr>
              <a:t>nieuwe mogelijkheden</a:t>
            </a:r>
            <a:r>
              <a:rPr lang="nl-NL" sz="3200" dirty="0">
                <a:latin typeface="Arial" panose="020B0604020202020204" pitchFamily="34" charset="0"/>
                <a:cs typeface="Arial" panose="020B0604020202020204" pitchFamily="34" charset="0"/>
              </a:rPr>
              <a:t> te zien en uit te proberen. </a:t>
            </a:r>
          </a:p>
        </p:txBody>
      </p:sp>
      <p:pic>
        <p:nvPicPr>
          <p:cNvPr id="6" name="Picture 2" descr="francesco_mugna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3825" y="3669556"/>
            <a:ext cx="3752709" cy="249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757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571500" indent="-571500">
              <a:buFont typeface="Wingdings" panose="05000000000000000000" pitchFamily="2" charset="2"/>
              <a:buChar char="ü"/>
            </a:pPr>
            <a:r>
              <a:rPr lang="nl-NL" dirty="0">
                <a:latin typeface="Arial" panose="020B0604020202020204" pitchFamily="34" charset="0"/>
                <a:cs typeface="Arial" panose="020B0604020202020204" pitchFamily="34" charset="0"/>
              </a:rPr>
              <a:t>Creativiteit</a:t>
            </a:r>
            <a:r>
              <a:rPr lang="nl-NL" dirty="0"/>
              <a:t>	</a:t>
            </a:r>
          </a:p>
        </p:txBody>
      </p:sp>
      <p:sp>
        <p:nvSpPr>
          <p:cNvPr id="5" name="Rechthoek 4"/>
          <p:cNvSpPr/>
          <p:nvPr/>
        </p:nvSpPr>
        <p:spPr>
          <a:xfrm>
            <a:off x="467544" y="1582341"/>
            <a:ext cx="8136904" cy="2554545"/>
          </a:xfrm>
          <a:prstGeom prst="rect">
            <a:avLst/>
          </a:prstGeom>
        </p:spPr>
        <p:txBody>
          <a:bodyPr wrap="square">
            <a:spAutoFit/>
          </a:bodyPr>
          <a:lstStyle/>
          <a:p>
            <a:r>
              <a:rPr lang="nl-NL" sz="3200" dirty="0">
                <a:latin typeface="Arial" panose="020B0604020202020204" pitchFamily="34" charset="0"/>
                <a:cs typeface="Arial" panose="020B0604020202020204" pitchFamily="34" charset="0"/>
              </a:rPr>
              <a:t>Ondernemende mensen stellen zich </a:t>
            </a:r>
            <a:r>
              <a:rPr lang="nl-NL" sz="3200" dirty="0">
                <a:solidFill>
                  <a:srgbClr val="FF0000"/>
                </a:solidFill>
                <a:latin typeface="Arial" panose="020B0604020202020204" pitchFamily="34" charset="0"/>
                <a:cs typeface="Arial" panose="020B0604020202020204" pitchFamily="34" charset="0"/>
              </a:rPr>
              <a:t>open</a:t>
            </a:r>
            <a:r>
              <a:rPr lang="nl-NL" sz="3200" dirty="0">
                <a:latin typeface="Arial" panose="020B0604020202020204" pitchFamily="34" charset="0"/>
                <a:cs typeface="Arial" panose="020B0604020202020204" pitchFamily="34" charset="0"/>
              </a:rPr>
              <a:t> voor wat er in hun omgeving gebeurt. Daarbij worden ze </a:t>
            </a:r>
            <a:r>
              <a:rPr lang="nl-NL" sz="3200" dirty="0">
                <a:solidFill>
                  <a:srgbClr val="FF0000"/>
                </a:solidFill>
                <a:latin typeface="Arial" panose="020B0604020202020204" pitchFamily="34" charset="0"/>
                <a:cs typeface="Arial" panose="020B0604020202020204" pitchFamily="34" charset="0"/>
              </a:rPr>
              <a:t>niet gehinderd door beperkingen</a:t>
            </a:r>
            <a:r>
              <a:rPr lang="nl-NL" sz="3200" dirty="0">
                <a:latin typeface="Arial" panose="020B0604020202020204" pitchFamily="34" charset="0"/>
                <a:cs typeface="Arial" panose="020B0604020202020204" pitchFamily="34" charset="0"/>
              </a:rPr>
              <a:t> van de situatie, maar juist </a:t>
            </a:r>
            <a:r>
              <a:rPr lang="nl-NL" sz="3200" dirty="0">
                <a:solidFill>
                  <a:srgbClr val="FF0000"/>
                </a:solidFill>
                <a:latin typeface="Arial" panose="020B0604020202020204" pitchFamily="34" charset="0"/>
                <a:cs typeface="Arial" panose="020B0604020202020204" pitchFamily="34" charset="0"/>
              </a:rPr>
              <a:t>uitgedaagd</a:t>
            </a:r>
            <a:r>
              <a:rPr lang="nl-NL" sz="3200" dirty="0">
                <a:latin typeface="Arial" panose="020B0604020202020204" pitchFamily="34" charset="0"/>
                <a:cs typeface="Arial" panose="020B0604020202020204" pitchFamily="34" charset="0"/>
              </a:rPr>
              <a:t> door de mogelijkheden. </a:t>
            </a:r>
          </a:p>
        </p:txBody>
      </p:sp>
      <p:pic>
        <p:nvPicPr>
          <p:cNvPr id="7" name="Picture 2" descr="http://www.psychologenpraktijkdezwaluwe.nu/afbpip/oploss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7023" y="3352056"/>
            <a:ext cx="2827412" cy="1897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608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571500" indent="-571500">
              <a:buFont typeface="Wingdings" panose="05000000000000000000" pitchFamily="2" charset="2"/>
              <a:buChar char="ü"/>
            </a:pPr>
            <a:r>
              <a:rPr lang="nl-NL" dirty="0">
                <a:latin typeface="Arial" panose="020B0604020202020204" pitchFamily="34" charset="0"/>
                <a:cs typeface="Arial" panose="020B0604020202020204" pitchFamily="34" charset="0"/>
              </a:rPr>
              <a:t>Creativiteit</a:t>
            </a:r>
            <a:r>
              <a:rPr lang="nl-NL" dirty="0"/>
              <a:t>	</a:t>
            </a:r>
          </a:p>
        </p:txBody>
      </p:sp>
      <p:sp>
        <p:nvSpPr>
          <p:cNvPr id="5" name="Rechthoek 4"/>
          <p:cNvSpPr/>
          <p:nvPr/>
        </p:nvSpPr>
        <p:spPr>
          <a:xfrm>
            <a:off x="467544" y="1582341"/>
            <a:ext cx="8136904" cy="3046988"/>
          </a:xfrm>
          <a:prstGeom prst="rect">
            <a:avLst/>
          </a:prstGeom>
        </p:spPr>
        <p:txBody>
          <a:bodyPr wrap="square">
            <a:spAutoFit/>
          </a:bodyPr>
          <a:lstStyle/>
          <a:p>
            <a:r>
              <a:rPr lang="nl-NL" sz="3200" dirty="0">
                <a:latin typeface="Arial" panose="020B0604020202020204" pitchFamily="34" charset="0"/>
                <a:cs typeface="Arial" panose="020B0604020202020204" pitchFamily="34" charset="0"/>
              </a:rPr>
              <a:t>Ze hebben het vermogen om vanuit </a:t>
            </a:r>
            <a:r>
              <a:rPr lang="nl-NL" sz="4800" dirty="0">
                <a:solidFill>
                  <a:srgbClr val="FF0000"/>
                </a:solidFill>
                <a:latin typeface="Arial" panose="020B0604020202020204" pitchFamily="34" charset="0"/>
                <a:cs typeface="Arial" panose="020B0604020202020204" pitchFamily="34" charset="0"/>
              </a:rPr>
              <a:t>andere invalshoeken</a:t>
            </a:r>
            <a:r>
              <a:rPr lang="nl-NL" sz="3200" dirty="0">
                <a:latin typeface="Arial" panose="020B0604020202020204" pitchFamily="34" charset="0"/>
                <a:cs typeface="Arial" panose="020B0604020202020204" pitchFamily="34" charset="0"/>
              </a:rPr>
              <a:t> te denken en platgetreden paden te verlaten. Hierdoor kunnen ze problemen omzetten in </a:t>
            </a:r>
          </a:p>
          <a:p>
            <a:r>
              <a:rPr lang="nl-NL" sz="4800" dirty="0">
                <a:solidFill>
                  <a:srgbClr val="FF0000"/>
                </a:solidFill>
                <a:latin typeface="Arial" panose="020B0604020202020204" pitchFamily="34" charset="0"/>
                <a:cs typeface="Arial" panose="020B0604020202020204" pitchFamily="34" charset="0"/>
              </a:rPr>
              <a:t>nieuwe kansen</a:t>
            </a:r>
          </a:p>
        </p:txBody>
      </p:sp>
      <p:pic>
        <p:nvPicPr>
          <p:cNvPr id="6" name="Picture 2" descr="http://images.huffingtonpost.com/2010-10-04-DeadPoetsSociety1989CD2.avi_0038397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8846" y="3453523"/>
            <a:ext cx="3888432" cy="2041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490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571500" indent="-571500">
              <a:buFont typeface="Wingdings" panose="05000000000000000000" pitchFamily="2" charset="2"/>
              <a:buChar char="ü"/>
            </a:pPr>
            <a:r>
              <a:rPr lang="nl-NL" dirty="0">
                <a:latin typeface="Arial" panose="020B0604020202020204" pitchFamily="34" charset="0"/>
                <a:cs typeface="Arial" panose="020B0604020202020204" pitchFamily="34" charset="0"/>
              </a:rPr>
              <a:t>Creativiteit</a:t>
            </a:r>
            <a:r>
              <a:rPr lang="nl-NL" dirty="0"/>
              <a:t>	</a:t>
            </a:r>
          </a:p>
        </p:txBody>
      </p:sp>
      <p:sp>
        <p:nvSpPr>
          <p:cNvPr id="5" name="Rechthoek 4"/>
          <p:cNvSpPr/>
          <p:nvPr/>
        </p:nvSpPr>
        <p:spPr>
          <a:xfrm>
            <a:off x="467544" y="1582341"/>
            <a:ext cx="8136904" cy="1569660"/>
          </a:xfrm>
          <a:prstGeom prst="rect">
            <a:avLst/>
          </a:prstGeom>
        </p:spPr>
        <p:txBody>
          <a:bodyPr wrap="square">
            <a:spAutoFit/>
          </a:bodyPr>
          <a:lstStyle/>
          <a:p>
            <a:r>
              <a:rPr lang="nl-NL" sz="3200" dirty="0">
                <a:latin typeface="Arial" panose="020B0604020202020204" pitchFamily="34" charset="0"/>
                <a:cs typeface="Arial" panose="020B0604020202020204" pitchFamily="34" charset="0"/>
              </a:rPr>
              <a:t>Niet-ondernemende mensen denken vaak in </a:t>
            </a:r>
            <a:r>
              <a:rPr lang="nl-NL" sz="3200" dirty="0">
                <a:solidFill>
                  <a:srgbClr val="FF0000"/>
                </a:solidFill>
                <a:latin typeface="Arial" panose="020B0604020202020204" pitchFamily="34" charset="0"/>
                <a:cs typeface="Arial" panose="020B0604020202020204" pitchFamily="34" charset="0"/>
              </a:rPr>
              <a:t>moeilijkheden</a:t>
            </a:r>
            <a:r>
              <a:rPr lang="nl-NL" sz="3200" dirty="0">
                <a:latin typeface="Arial" panose="020B0604020202020204" pitchFamily="34" charset="0"/>
                <a:cs typeface="Arial" panose="020B0604020202020204" pitchFamily="34" charset="0"/>
              </a:rPr>
              <a:t> en zien vaak </a:t>
            </a:r>
            <a:r>
              <a:rPr lang="nl-NL" sz="3200" dirty="0">
                <a:solidFill>
                  <a:srgbClr val="FF0000"/>
                </a:solidFill>
                <a:latin typeface="Arial" panose="020B0604020202020204" pitchFamily="34" charset="0"/>
                <a:cs typeface="Arial" panose="020B0604020202020204" pitchFamily="34" charset="0"/>
              </a:rPr>
              <a:t>geen oplossingen</a:t>
            </a:r>
            <a:r>
              <a:rPr lang="nl-NL" sz="3200" dirty="0">
                <a:latin typeface="Arial" panose="020B0604020202020204" pitchFamily="34" charset="0"/>
                <a:cs typeface="Arial" panose="020B0604020202020204" pitchFamily="34" charset="0"/>
              </a:rPr>
              <a:t> voor een probleem</a:t>
            </a:r>
            <a:endParaRPr lang="nl-NL" sz="3200" dirty="0">
              <a:solidFill>
                <a:srgbClr val="FF0000"/>
              </a:solidFill>
              <a:latin typeface="Arial" panose="020B0604020202020204" pitchFamily="34" charset="0"/>
              <a:cs typeface="Arial" panose="020B0604020202020204" pitchFamily="34" charset="0"/>
            </a:endParaRPr>
          </a:p>
        </p:txBody>
      </p:sp>
      <p:pic>
        <p:nvPicPr>
          <p:cNvPr id="7" name="Picture 4" descr="Bedrijf in moeilijkhe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6618" y="3152001"/>
            <a:ext cx="3575149" cy="2419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914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571500" indent="-571500">
              <a:buFont typeface="Wingdings" panose="05000000000000000000" pitchFamily="2" charset="2"/>
              <a:buChar char="ü"/>
            </a:pPr>
            <a:r>
              <a:rPr lang="nl-NL" dirty="0">
                <a:latin typeface="Arial" panose="020B0604020202020204" pitchFamily="34" charset="0"/>
                <a:cs typeface="Arial" panose="020B0604020202020204" pitchFamily="34" charset="0"/>
              </a:rPr>
              <a:t>Creativiteit</a:t>
            </a:r>
            <a:r>
              <a:rPr lang="nl-NL" dirty="0"/>
              <a:t>	</a:t>
            </a:r>
          </a:p>
        </p:txBody>
      </p:sp>
      <p:sp>
        <p:nvSpPr>
          <p:cNvPr id="5" name="Rechthoek 4"/>
          <p:cNvSpPr/>
          <p:nvPr/>
        </p:nvSpPr>
        <p:spPr>
          <a:xfrm>
            <a:off x="467544" y="1582341"/>
            <a:ext cx="8136904" cy="830997"/>
          </a:xfrm>
          <a:prstGeom prst="rect">
            <a:avLst/>
          </a:prstGeom>
        </p:spPr>
        <p:txBody>
          <a:bodyPr wrap="square">
            <a:spAutoFit/>
          </a:bodyPr>
          <a:lstStyle/>
          <a:p>
            <a:r>
              <a:rPr lang="nl-NL" sz="3200" dirty="0">
                <a:latin typeface="Arial" panose="020B0604020202020204" pitchFamily="34" charset="0"/>
                <a:cs typeface="Arial" panose="020B0604020202020204" pitchFamily="34" charset="0"/>
              </a:rPr>
              <a:t>Creativiteit; </a:t>
            </a:r>
            <a:r>
              <a:rPr lang="nl-NL" sz="4800" dirty="0">
                <a:latin typeface="Arial" panose="020B0604020202020204" pitchFamily="34" charset="0"/>
                <a:cs typeface="Arial" panose="020B0604020202020204" pitchFamily="34" charset="0"/>
              </a:rPr>
              <a:t>anders denken</a:t>
            </a:r>
          </a:p>
        </p:txBody>
      </p:sp>
      <p:pic>
        <p:nvPicPr>
          <p:cNvPr id="6" name="Picture 2" descr="http://www.projectkr8.nl/wp-content/uploads/2013/01/Anders-denken-ketensamenwer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484" y="2413338"/>
            <a:ext cx="5447928" cy="3626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249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p:cNvSpPr>
            <a:spLocks noGrp="1"/>
          </p:cNvSpPr>
          <p:nvPr/>
        </p:nvSpPr>
        <p:spPr>
          <a:xfrm>
            <a:off x="762001" y="803325"/>
            <a:ext cx="531453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a:t>Opdracht</a:t>
            </a:r>
          </a:p>
        </p:txBody>
      </p:sp>
      <p:sp>
        <p:nvSpPr>
          <p:cNvPr id="3" name="Tijdelijke aanduiding voor inhoud 2"/>
          <p:cNvSpPr>
            <a:spLocks noGrp="1"/>
          </p:cNvSpPr>
          <p:nvPr/>
        </p:nvSpPr>
        <p:spPr>
          <a:xfrm>
            <a:off x="762000" y="2279018"/>
            <a:ext cx="5314543" cy="3375920"/>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a:r>
              <a:rPr lang="en-US" dirty="0" err="1">
                <a:latin typeface="Arial" panose="020B0604020202020204" pitchFamily="34" charset="0"/>
                <a:cs typeface="Arial" panose="020B0604020202020204" pitchFamily="34" charset="0"/>
              </a:rPr>
              <a:t>Welke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ondernemerscompetenties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bezit</a:t>
            </a:r>
            <a:r>
              <a:rPr lang="en-US" dirty="0">
                <a:latin typeface="Arial" panose="020B0604020202020204" pitchFamily="34" charset="0"/>
                <a:cs typeface="Arial" panose="020B0604020202020204" pitchFamily="34" charset="0"/>
              </a:rPr>
              <a:t> je van nature? (</a:t>
            </a:r>
            <a:r>
              <a:rPr lang="en-US" dirty="0" err="1">
                <a:latin typeface="Arial" panose="020B0604020202020204" pitchFamily="34" charset="0"/>
                <a:cs typeface="Arial" panose="020B0604020202020204" pitchFamily="34" charset="0"/>
              </a:rPr>
              <a:t>noem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minimaal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drie</a:t>
            </a:r>
            <a:r>
              <a:rPr lang="en-US" dirty="0">
                <a:latin typeface="Arial" panose="020B0604020202020204" pitchFamily="34" charset="0"/>
                <a:cs typeface="Arial" panose="020B0604020202020204" pitchFamily="34" charset="0"/>
              </a:rPr>
              <a:t>)</a:t>
            </a:r>
          </a:p>
          <a:p>
            <a:pPr marL="914400" lvl="1"/>
            <a:endParaRPr lang="en-US" dirty="0">
              <a:latin typeface="Arial" panose="020B0604020202020204" pitchFamily="34" charset="0"/>
              <a:cs typeface="Arial" panose="020B0604020202020204" pitchFamily="34" charset="0"/>
            </a:endParaRPr>
          </a:p>
          <a:p>
            <a:pPr marL="914400" lvl="1"/>
            <a:r>
              <a:rPr lang="en-US" dirty="0" err="1">
                <a:latin typeface="Arial" panose="020B0604020202020204" pitchFamily="34" charset="0"/>
                <a:cs typeface="Arial" panose="020B0604020202020204" pitchFamily="34" charset="0"/>
              </a:rPr>
              <a:t>Welke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competenties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heb</a:t>
            </a:r>
            <a:r>
              <a:rPr lang="en-US" dirty="0">
                <a:latin typeface="Arial" panose="020B0604020202020204" pitchFamily="34" charset="0"/>
                <a:cs typeface="Arial" panose="020B0604020202020204" pitchFamily="34" charset="0"/>
              </a:rPr>
              <a:t> je </a:t>
            </a:r>
            <a:r>
              <a:rPr lang="en-US" dirty="0" err="1">
                <a:latin typeface="Arial" panose="020B0604020202020204" pitchFamily="34" charset="0"/>
                <a:cs typeface="Arial" panose="020B0604020202020204" pitchFamily="34" charset="0"/>
              </a:rPr>
              <a:t>tijdens</a:t>
            </a:r>
            <a:r>
              <a:rPr lang="en-US" dirty="0">
                <a:latin typeface="Arial" panose="020B0604020202020204" pitchFamily="34" charset="0"/>
                <a:cs typeface="Arial" panose="020B0604020202020204" pitchFamily="34" charset="0"/>
              </a:rPr>
              <a:t> je stage </a:t>
            </a:r>
            <a:r>
              <a:rPr lang="en-US" dirty="0" err="1">
                <a:latin typeface="Arial" panose="020B0604020202020204" pitchFamily="34" charset="0"/>
                <a:cs typeface="Arial" panose="020B0604020202020204" pitchFamily="34" charset="0"/>
              </a:rPr>
              <a:t>verder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ontwikkeld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geef</a:t>
            </a:r>
            <a:r>
              <a:rPr lang="en-US" dirty="0">
                <a:latin typeface="Arial" panose="020B0604020202020204" pitchFamily="34" charset="0"/>
                <a:cs typeface="Arial" panose="020B0604020202020204" pitchFamily="34" charset="0"/>
              </a:rPr>
              <a:t> concrete </a:t>
            </a:r>
            <a:r>
              <a:rPr lang="en-US" dirty="0" err="1">
                <a:latin typeface="Arial" panose="020B0604020202020204" pitchFamily="34" charset="0"/>
                <a:cs typeface="Arial" panose="020B0604020202020204" pitchFamily="34" charset="0"/>
              </a:rPr>
              <a:t>voorbeelden</a:t>
            </a:r>
            <a:r>
              <a:rPr lang="en-US" dirty="0">
                <a:latin typeface="Arial" panose="020B0604020202020204" pitchFamily="34" charset="0"/>
                <a:cs typeface="Arial" panose="020B0604020202020204" pitchFamily="34" charset="0"/>
              </a:rPr>
              <a:t>)</a:t>
            </a:r>
          </a:p>
          <a:p>
            <a:pPr marL="914400" lvl="1"/>
            <a:endParaRPr lang="en-US" dirty="0">
              <a:latin typeface="Arial" panose="020B0604020202020204" pitchFamily="34" charset="0"/>
              <a:cs typeface="Arial" panose="020B0604020202020204" pitchFamily="34" charset="0"/>
            </a:endParaRPr>
          </a:p>
          <a:p>
            <a:pPr marL="914400" lvl="1"/>
            <a:r>
              <a:rPr lang="en-US" dirty="0" err="1">
                <a:latin typeface="Arial" panose="020B0604020202020204" pitchFamily="34" charset="0"/>
                <a:cs typeface="Arial" panose="020B0604020202020204" pitchFamily="34" charset="0"/>
              </a:rPr>
              <a:t>Welke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competenties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wil</a:t>
            </a:r>
            <a:r>
              <a:rPr lang="en-US" dirty="0">
                <a:latin typeface="Arial" panose="020B0604020202020204" pitchFamily="34" charset="0"/>
                <a:cs typeface="Arial" panose="020B0604020202020204" pitchFamily="34" charset="0"/>
              </a:rPr>
              <a:t> je </a:t>
            </a:r>
            <a:r>
              <a:rPr lang="en-US" dirty="0" err="1">
                <a:latin typeface="Arial" panose="020B0604020202020204" pitchFamily="34" charset="0"/>
                <a:cs typeface="Arial" panose="020B0604020202020204" pitchFamily="34" charset="0"/>
              </a:rPr>
              <a:t>deze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periode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verder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ontwikkelen</a:t>
            </a:r>
            <a:r>
              <a:rPr lang="en-US" dirty="0">
                <a:latin typeface="Arial" panose="020B0604020202020204" pitchFamily="34" charset="0"/>
                <a:cs typeface="Arial" panose="020B0604020202020204" pitchFamily="34" charset="0"/>
              </a:rPr>
              <a:t>?</a:t>
            </a:r>
          </a:p>
          <a:p>
            <a:pPr marL="457200" lvl="1"/>
            <a:endParaRPr lang="en-US" sz="1800" dirty="0"/>
          </a:p>
          <a:p>
            <a:pPr marL="457200" lvl="1"/>
            <a:endParaRPr lang="en-US" sz="1800" dirty="0"/>
          </a:p>
          <a:p>
            <a:pPr marL="0"/>
            <a:endParaRPr lang="en-US" sz="1800" dirty="0"/>
          </a:p>
          <a:p>
            <a:endParaRPr lang="en-US" sz="1800"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Afbeeldingsresultaat voor ondernemerscompetenties">
            <a:extLst>
              <a:ext uri="{FF2B5EF4-FFF2-40B4-BE49-F238E27FC236}">
                <a16:creationId xmlns:a16="http://schemas.microsoft.com/office/drawing/2014/main" id="{924136AC-3FEC-4DFD-952E-CDF2253B9B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35" r="12034" b="-3"/>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24796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726057" y="3121701"/>
            <a:ext cx="3658053" cy="1786515"/>
          </a:xfrm>
        </p:spPr>
        <p:txBody>
          <a:bodyPr vert="horz" lIns="91440" tIns="45720" rIns="91440" bIns="45720" rtlCol="0" anchor="t">
            <a:normAutofit/>
          </a:bodyPr>
          <a:lstStyle/>
          <a:p>
            <a:r>
              <a:rPr lang="en-US" b="1" kern="1200">
                <a:solidFill>
                  <a:srgbClr val="FFFFFF"/>
                </a:solidFill>
                <a:effectLst>
                  <a:outerShdw blurRad="31750" dist="25400" dir="5400000" algn="tl" rotWithShape="0">
                    <a:srgbClr val="000000">
                      <a:alpha val="25000"/>
                    </a:srgbClr>
                  </a:outerShdw>
                </a:effectLst>
                <a:latin typeface="+mj-lt"/>
                <a:ea typeface="+mj-ea"/>
                <a:cs typeface="+mj-cs"/>
              </a:rPr>
              <a:t>Man vs. Earth</a:t>
            </a:r>
            <a:endParaRPr lang="en-US" kern="1200">
              <a:solidFill>
                <a:srgbClr val="FFFFFF"/>
              </a:solidFill>
              <a:latin typeface="+mj-lt"/>
              <a:ea typeface="+mj-ea"/>
              <a:cs typeface="+mj-cs"/>
            </a:endParaRPr>
          </a:p>
        </p:txBody>
      </p:sp>
      <p:pic>
        <p:nvPicPr>
          <p:cNvPr id="4" name="FR_gnk8sVr4"/>
          <p:cNvPicPr>
            <a:picLocks noRot="1" noChangeAspect="1"/>
          </p:cNvPicPr>
          <p:nvPr>
            <a:videoFile r:link="rId1"/>
          </p:nvPr>
        </p:nvPicPr>
        <p:blipFill>
          <a:blip r:embed="rId5"/>
          <a:stretch>
            <a:fillRect/>
          </a:stretch>
        </p:blipFill>
        <p:spPr>
          <a:xfrm>
            <a:off x="6379341" y="1543624"/>
            <a:ext cx="5017318" cy="3762988"/>
          </a:xfrm>
          <a:prstGeom prst="rect">
            <a:avLst/>
          </a:prstGeom>
          <a:ln w="9525">
            <a:noFill/>
          </a:ln>
        </p:spPr>
      </p:pic>
    </p:spTree>
    <p:extLst>
      <p:ext uri="{BB962C8B-B14F-4D97-AF65-F5344CB8AC3E}">
        <p14:creationId xmlns:p14="http://schemas.microsoft.com/office/powerpoint/2010/main" val="624210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094105" y="802955"/>
            <a:ext cx="4977976" cy="1454051"/>
          </a:xfrm>
        </p:spPr>
        <p:txBody>
          <a:bodyPr>
            <a:normAutofit/>
          </a:bodyPr>
          <a:lstStyle/>
          <a:p>
            <a:r>
              <a:rPr lang="nl-NL" b="1" dirty="0">
                <a:solidFill>
                  <a:srgbClr val="000000"/>
                </a:solidFill>
                <a:effectLst>
                  <a:outerShdw blurRad="31750" dist="25400" dir="5400000" algn="tl" rotWithShape="0">
                    <a:srgbClr val="000000">
                      <a:alpha val="25000"/>
                    </a:srgbClr>
                  </a:outerShdw>
                </a:effectLst>
              </a:rPr>
              <a:t>Wat is duurzaamheid?</a:t>
            </a:r>
            <a:endParaRPr lang="nl-NL" dirty="0">
              <a:solidFill>
                <a:srgbClr val="000000"/>
              </a:solidFill>
            </a:endParaRP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Afbeelding 4"/>
          <p:cNvPicPr>
            <a:picLocks noChangeAspect="1"/>
          </p:cNvPicPr>
          <p:nvPr/>
        </p:nvPicPr>
        <p:blipFill rotWithShape="1">
          <a:blip r:embed="rId4" cstate="print">
            <a:alphaModFix/>
            <a:extLst>
              <a:ext uri="{28A0092B-C50C-407E-A947-70E740481C1C}">
                <a14:useLocalDpi xmlns:a14="http://schemas.microsoft.com/office/drawing/2010/main" val="0"/>
              </a:ext>
            </a:extLst>
          </a:blip>
          <a:srcRect t="14310" r="2" b="10333"/>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4" name="Tijdelijke aanduiding voor inhoud 2"/>
          <p:cNvSpPr>
            <a:spLocks noGrp="1"/>
          </p:cNvSpPr>
          <p:nvPr>
            <p:ph idx="1"/>
          </p:nvPr>
        </p:nvSpPr>
        <p:spPr>
          <a:xfrm>
            <a:off x="6090574" y="2421682"/>
            <a:ext cx="4977578" cy="3639289"/>
          </a:xfrm>
        </p:spPr>
        <p:txBody>
          <a:bodyPr anchor="ctr">
            <a:normAutofit/>
          </a:bodyPr>
          <a:lstStyle/>
          <a:p>
            <a:pPr>
              <a:buNone/>
            </a:pPr>
            <a:r>
              <a:rPr lang="nl-NL" sz="2000" dirty="0">
                <a:solidFill>
                  <a:srgbClr val="000000"/>
                </a:solidFill>
              </a:rPr>
              <a:t>  “Een ontwikkeling die aansluit op de behoeften van het heden zonder het vermogen van toekomstige generaties om in hun eigen behoefte te voorzien, in gevaar te brengen”</a:t>
            </a:r>
          </a:p>
          <a:p>
            <a:pPr>
              <a:buNone/>
            </a:pPr>
            <a:r>
              <a:rPr lang="nl-NL" sz="2000" i="1">
                <a:solidFill>
                  <a:srgbClr val="000000"/>
                </a:solidFill>
              </a:rPr>
              <a:t>    Brundtland</a:t>
            </a:r>
            <a:r>
              <a:rPr lang="nl-NL" sz="2000" i="1" dirty="0">
                <a:solidFill>
                  <a:srgbClr val="000000"/>
                </a:solidFill>
              </a:rPr>
              <a:t>, 1987</a:t>
            </a:r>
            <a:endParaRPr lang="nl-NL" sz="2000" dirty="0">
              <a:solidFill>
                <a:srgbClr val="000000"/>
              </a:solidFill>
            </a:endParaRPr>
          </a:p>
          <a:p>
            <a:pPr>
              <a:buNone/>
            </a:pPr>
            <a:endParaRPr lang="nl-NL" sz="2000" dirty="0">
              <a:solidFill>
                <a:srgbClr val="000000"/>
              </a:solidFill>
            </a:endParaRPr>
          </a:p>
          <a:p>
            <a:pPr>
              <a:buNone/>
            </a:pPr>
            <a:endParaRPr lang="nl-NL" sz="2000" dirty="0">
              <a:solidFill>
                <a:srgbClr val="000000"/>
              </a:solidFill>
            </a:endParaRPr>
          </a:p>
        </p:txBody>
      </p:sp>
    </p:spTree>
    <p:extLst>
      <p:ext uri="{BB962C8B-B14F-4D97-AF65-F5344CB8AC3E}">
        <p14:creationId xmlns:p14="http://schemas.microsoft.com/office/powerpoint/2010/main" val="3037937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1179226" y="826680"/>
            <a:ext cx="9833548" cy="1325563"/>
          </a:xfrm>
        </p:spPr>
        <p:txBody>
          <a:bodyPr>
            <a:normAutofit/>
          </a:bodyPr>
          <a:lstStyle/>
          <a:p>
            <a:pPr algn="ctr"/>
            <a:r>
              <a:rPr lang="nl-NL" sz="4000" b="1">
                <a:solidFill>
                  <a:srgbClr val="FFFFFF"/>
                </a:solidFill>
                <a:effectLst>
                  <a:outerShdw blurRad="31750" dist="25400" dir="5400000" algn="tl" rotWithShape="0">
                    <a:srgbClr val="000000">
                      <a:alpha val="25000"/>
                    </a:srgbClr>
                  </a:outerShdw>
                </a:effectLst>
              </a:rPr>
              <a:t>De 3 P’s:</a:t>
            </a:r>
            <a:endParaRPr lang="nl-NL" sz="4000">
              <a:solidFill>
                <a:srgbClr val="FFFFFF"/>
              </a:solidFill>
            </a:endParaRPr>
          </a:p>
        </p:txBody>
      </p:sp>
      <p:pic>
        <p:nvPicPr>
          <p:cNvPr id="6" name="Afbeelding 5"/>
          <p:cNvPicPr>
            <a:picLocks noChangeAspect="1"/>
          </p:cNvPicPr>
          <p:nvPr/>
        </p:nvPicPr>
        <p:blipFill rotWithShape="1">
          <a:blip r:embed="rId4">
            <a:extLst>
              <a:ext uri="{28A0092B-C50C-407E-A947-70E740481C1C}">
                <a14:useLocalDpi xmlns:a14="http://schemas.microsoft.com/office/drawing/2010/main" val="0"/>
              </a:ext>
            </a:extLst>
          </a:blip>
          <a:srcRect b="32488"/>
          <a:stretch/>
        </p:blipFill>
        <p:spPr>
          <a:xfrm>
            <a:off x="1077913" y="3259138"/>
            <a:ext cx="7310438" cy="2414588"/>
          </a:xfrm>
          <a:prstGeom prst="rect">
            <a:avLst/>
          </a:prstGeom>
        </p:spPr>
      </p:pic>
      <p:pic>
        <p:nvPicPr>
          <p:cNvPr id="7" name="Afbeelding 6" descr="Afbeelding met apparaat&#10;&#10;Automatisch gegenereerde beschrijv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0900" y="3259138"/>
            <a:ext cx="2641600" cy="2414588"/>
          </a:xfrm>
          <a:prstGeom prst="rect">
            <a:avLst/>
          </a:prstGeom>
        </p:spPr>
      </p:pic>
    </p:spTree>
    <p:extLst>
      <p:ext uri="{BB962C8B-B14F-4D97-AF65-F5344CB8AC3E}">
        <p14:creationId xmlns:p14="http://schemas.microsoft.com/office/powerpoint/2010/main" val="2377586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accent3">
                    <a:lumMod val="50000"/>
                  </a:schemeClr>
                </a:solidFill>
                <a:effectLst>
                  <a:outerShdw blurRad="31750" dist="25400" dir="5400000" algn="tl" rotWithShape="0">
                    <a:srgbClr val="000000">
                      <a:alpha val="25000"/>
                    </a:srgbClr>
                  </a:outerShdw>
                </a:effectLst>
              </a:rPr>
              <a:t>Visie van </a:t>
            </a:r>
            <a:endParaRPr lang="nl-NL" dirty="0"/>
          </a:p>
        </p:txBody>
      </p:sp>
      <p:sp>
        <p:nvSpPr>
          <p:cNvPr id="4" name="Tijdelijke aanduiding voor inhoud 2"/>
          <p:cNvSpPr>
            <a:spLocks noGrp="1"/>
          </p:cNvSpPr>
          <p:nvPr>
            <p:ph idx="1"/>
          </p:nvPr>
        </p:nvSpPr>
        <p:spPr>
          <a:xfrm>
            <a:off x="838200" y="1423950"/>
            <a:ext cx="11164910" cy="1857733"/>
          </a:xfrm>
        </p:spPr>
        <p:txBody>
          <a:bodyPr/>
          <a:lstStyle/>
          <a:p>
            <a:pPr algn="just">
              <a:buNone/>
            </a:pPr>
            <a:r>
              <a:rPr lang="en-US" i="1" dirty="0"/>
              <a:t>“H&amp;M’s business operations aim to be run in a way that  is economically, socially and environmentally sustainable”.</a:t>
            </a:r>
          </a:p>
          <a:p>
            <a:pPr algn="just">
              <a:buNone/>
            </a:pPr>
            <a:r>
              <a:rPr lang="en-US" i="1" dirty="0"/>
              <a:t> </a:t>
            </a:r>
            <a:br>
              <a:rPr lang="nl-NL" sz="2000" dirty="0"/>
            </a:br>
            <a:endParaRPr lang="nl-NL" dirty="0"/>
          </a:p>
          <a:p>
            <a:pPr algn="just">
              <a:buNone/>
            </a:pPr>
            <a:endParaRPr lang="nl-NL" dirty="0"/>
          </a:p>
        </p:txBody>
      </p:sp>
      <p:pic>
        <p:nvPicPr>
          <p:cNvPr id="6" name="Afbeelding 5" descr="hm.gif"/>
          <p:cNvPicPr>
            <a:picLocks noChangeAspect="1"/>
          </p:cNvPicPr>
          <p:nvPr/>
        </p:nvPicPr>
        <p:blipFill>
          <a:blip r:embed="rId3" cstate="print"/>
          <a:stretch>
            <a:fillRect/>
          </a:stretch>
        </p:blipFill>
        <p:spPr>
          <a:xfrm>
            <a:off x="3094490" y="631862"/>
            <a:ext cx="792088" cy="792088"/>
          </a:xfrm>
          <a:prstGeom prst="rect">
            <a:avLst/>
          </a:prstGeom>
        </p:spPr>
      </p:pic>
      <p:pic>
        <p:nvPicPr>
          <p:cNvPr id="7" name="Picture 2"/>
          <p:cNvPicPr>
            <a:picLocks noChangeAspect="1" noChangeArrowheads="1"/>
          </p:cNvPicPr>
          <p:nvPr/>
        </p:nvPicPr>
        <p:blipFill>
          <a:blip r:embed="rId4" cstate="print"/>
          <a:srcRect/>
          <a:stretch>
            <a:fillRect/>
          </a:stretch>
        </p:blipFill>
        <p:spPr bwMode="auto">
          <a:xfrm>
            <a:off x="2989404" y="2216038"/>
            <a:ext cx="6862502" cy="3886165"/>
          </a:xfrm>
          <a:prstGeom prst="rect">
            <a:avLst/>
          </a:prstGeom>
          <a:noFill/>
          <a:ln w="9525">
            <a:noFill/>
            <a:miter lim="800000"/>
            <a:headEnd/>
            <a:tailEnd/>
          </a:ln>
        </p:spPr>
      </p:pic>
    </p:spTree>
    <p:extLst>
      <p:ext uri="{BB962C8B-B14F-4D97-AF65-F5344CB8AC3E}">
        <p14:creationId xmlns:p14="http://schemas.microsoft.com/office/powerpoint/2010/main" val="669071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ormAutofit/>
          </a:bodyPr>
          <a:lstStyle/>
          <a:p>
            <a:r>
              <a:rPr lang="nl-NL" sz="4000" b="1" dirty="0">
                <a:latin typeface="Arial" panose="020B0604020202020204" pitchFamily="34" charset="0"/>
                <a:cs typeface="Arial" panose="020B0604020202020204" pitchFamily="34" charset="0"/>
              </a:rPr>
              <a:t>Programma</a:t>
            </a:r>
          </a:p>
        </p:txBody>
      </p:sp>
      <p:sp>
        <p:nvSpPr>
          <p:cNvPr id="3" name="Tijdelijke aanduiding voor inhoud 2"/>
          <p:cNvSpPr>
            <a:spLocks noGrp="1"/>
          </p:cNvSpPr>
          <p:nvPr>
            <p:ph idx="1"/>
          </p:nvPr>
        </p:nvSpPr>
        <p:spPr>
          <a:xfrm>
            <a:off x="838200" y="1825625"/>
            <a:ext cx="10515600" cy="4351338"/>
          </a:xfrm>
        </p:spPr>
        <p:txBody>
          <a:bodyPr/>
          <a:lstStyle/>
          <a:p>
            <a:r>
              <a:rPr lang="nl-NL" sz="3200" dirty="0">
                <a:latin typeface="Arial" panose="020B0604020202020204" pitchFamily="34" charset="0"/>
                <a:cs typeface="Arial" panose="020B0604020202020204" pitchFamily="34" charset="0"/>
              </a:rPr>
              <a:t>Ondernemerscompetenties</a:t>
            </a:r>
          </a:p>
          <a:p>
            <a:r>
              <a:rPr lang="nl-NL" sz="3200" dirty="0">
                <a:latin typeface="Arial" panose="020B0604020202020204" pitchFamily="34" charset="0"/>
                <a:cs typeface="Arial" panose="020B0604020202020204" pitchFamily="34" charset="0"/>
              </a:rPr>
              <a:t> Wat is duurzaamheid</a:t>
            </a:r>
          </a:p>
          <a:p>
            <a:r>
              <a:rPr lang="nl-NL" sz="3200" dirty="0">
                <a:latin typeface="Arial" panose="020B0604020202020204" pitchFamily="34" charset="0"/>
                <a:cs typeface="Arial" panose="020B0604020202020204" pitchFamily="34" charset="0"/>
              </a:rPr>
              <a:t> De 3 P’s</a:t>
            </a:r>
          </a:p>
          <a:p>
            <a:r>
              <a:rPr lang="nl-NL" sz="3200" dirty="0">
                <a:latin typeface="Arial" panose="020B0604020202020204" pitchFamily="34" charset="0"/>
                <a:cs typeface="Arial" panose="020B0604020202020204" pitchFamily="34" charset="0"/>
              </a:rPr>
              <a:t> </a:t>
            </a:r>
            <a:r>
              <a:rPr lang="nl-NL" sz="3200" dirty="0" err="1">
                <a:latin typeface="Arial" panose="020B0604020202020204" pitchFamily="34" charset="0"/>
                <a:cs typeface="Arial" panose="020B0604020202020204" pitchFamily="34" charset="0"/>
              </a:rPr>
              <a:t>Cradle</a:t>
            </a:r>
            <a:r>
              <a:rPr lang="nl-NL" sz="3200" dirty="0">
                <a:latin typeface="Arial" panose="020B0604020202020204" pitchFamily="34" charset="0"/>
                <a:cs typeface="Arial" panose="020B0604020202020204" pitchFamily="34" charset="0"/>
              </a:rPr>
              <a:t> </a:t>
            </a:r>
            <a:r>
              <a:rPr lang="nl-NL" sz="3200" dirty="0" err="1">
                <a:latin typeface="Arial" panose="020B0604020202020204" pitchFamily="34" charset="0"/>
                <a:cs typeface="Arial" panose="020B0604020202020204" pitchFamily="34" charset="0"/>
              </a:rPr>
              <a:t>to</a:t>
            </a:r>
            <a:r>
              <a:rPr lang="nl-NL" sz="3200" dirty="0">
                <a:latin typeface="Arial" panose="020B0604020202020204" pitchFamily="34" charset="0"/>
                <a:cs typeface="Arial" panose="020B0604020202020204" pitchFamily="34" charset="0"/>
              </a:rPr>
              <a:t> </a:t>
            </a:r>
            <a:r>
              <a:rPr lang="nl-NL" sz="3200" dirty="0" err="1">
                <a:latin typeface="Arial" panose="020B0604020202020204" pitchFamily="34" charset="0"/>
                <a:cs typeface="Arial" panose="020B0604020202020204" pitchFamily="34" charset="0"/>
              </a:rPr>
              <a:t>cradle</a:t>
            </a:r>
            <a:endParaRPr lang="nl-NL" sz="3200" dirty="0">
              <a:latin typeface="Arial" panose="020B0604020202020204" pitchFamily="34" charset="0"/>
              <a:cs typeface="Arial" panose="020B0604020202020204" pitchFamily="34" charset="0"/>
            </a:endParaRPr>
          </a:p>
          <a:p>
            <a:pPr marL="457200" lvl="1" indent="0">
              <a:buNone/>
            </a:pPr>
            <a:endParaRPr lang="nl-NL" sz="4000" dirty="0">
              <a:latin typeface="Agency FB" panose="020B0503020202020204" pitchFamily="34" charset="0"/>
            </a:endParaRP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6300" y="2902268"/>
            <a:ext cx="2857500" cy="2724150"/>
          </a:xfrm>
          <a:prstGeom prst="rect">
            <a:avLst/>
          </a:prstGeom>
        </p:spPr>
      </p:pic>
    </p:spTree>
    <p:extLst>
      <p:ext uri="{BB962C8B-B14F-4D97-AF65-F5344CB8AC3E}">
        <p14:creationId xmlns:p14="http://schemas.microsoft.com/office/powerpoint/2010/main" val="1059555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p:txBody>
          <a:bodyPr>
            <a:normAutofit/>
          </a:bodyPr>
          <a:lstStyle/>
          <a:p>
            <a:r>
              <a:rPr lang="nl-NL" b="1" dirty="0" err="1">
                <a:solidFill>
                  <a:schemeClr val="accent3">
                    <a:lumMod val="50000"/>
                  </a:schemeClr>
                </a:solidFill>
                <a:effectLst>
                  <a:outerShdw blurRad="31750" dist="25400" dir="5400000" algn="tl" rotWithShape="0">
                    <a:srgbClr val="000000">
                      <a:alpha val="25000"/>
                    </a:srgbClr>
                  </a:outerShdw>
                </a:effectLst>
              </a:rPr>
              <a:t>Cradle</a:t>
            </a:r>
            <a:r>
              <a:rPr lang="nl-NL" b="1" dirty="0">
                <a:solidFill>
                  <a:schemeClr val="accent3">
                    <a:lumMod val="50000"/>
                  </a:schemeClr>
                </a:solidFill>
                <a:effectLst>
                  <a:outerShdw blurRad="31750" dist="25400" dir="5400000" algn="tl" rotWithShape="0">
                    <a:srgbClr val="000000">
                      <a:alpha val="25000"/>
                    </a:srgbClr>
                  </a:outerShdw>
                </a:effectLst>
              </a:rPr>
              <a:t> to </a:t>
            </a:r>
            <a:r>
              <a:rPr lang="nl-NL" b="1" dirty="0" err="1">
                <a:solidFill>
                  <a:schemeClr val="accent3">
                    <a:lumMod val="50000"/>
                  </a:schemeClr>
                </a:solidFill>
                <a:effectLst>
                  <a:outerShdw blurRad="31750" dist="25400" dir="5400000" algn="tl" rotWithShape="0">
                    <a:srgbClr val="000000">
                      <a:alpha val="25000"/>
                    </a:srgbClr>
                  </a:outerShdw>
                </a:effectLst>
              </a:rPr>
              <a:t>cradle</a:t>
            </a:r>
            <a:r>
              <a:rPr lang="nl-NL" b="1" dirty="0">
                <a:solidFill>
                  <a:schemeClr val="accent3">
                    <a:lumMod val="50000"/>
                  </a:schemeClr>
                </a:solidFill>
                <a:effectLst>
                  <a:outerShdw blurRad="31750" dist="25400" dir="5400000" algn="tl" rotWithShape="0">
                    <a:srgbClr val="000000">
                      <a:alpha val="25000"/>
                    </a:srgbClr>
                  </a:outerShdw>
                </a:effectLst>
              </a:rPr>
              <a:t> (C2C)</a:t>
            </a:r>
          </a:p>
        </p:txBody>
      </p:sp>
      <p:pic>
        <p:nvPicPr>
          <p:cNvPr id="5" name="Tijdelijke aanduiding voor inhoud 3" descr="kringlopenov2_clipped_rev_1.png">
            <a:hlinkClick r:id="rId3"/>
          </p:cNvPr>
          <p:cNvPicPr>
            <a:picLocks noGrp="1" noChangeAspect="1"/>
          </p:cNvPicPr>
          <p:nvPr>
            <p:ph idx="1"/>
          </p:nvPr>
        </p:nvPicPr>
        <p:blipFill>
          <a:blip r:embed="rId4" cstate="print"/>
          <a:stretch>
            <a:fillRect/>
          </a:stretch>
        </p:blipFill>
        <p:spPr>
          <a:xfrm>
            <a:off x="2163651" y="1524558"/>
            <a:ext cx="6969476" cy="4348953"/>
          </a:xfrm>
        </p:spPr>
      </p:pic>
    </p:spTree>
    <p:extLst>
      <p:ext uri="{BB962C8B-B14F-4D97-AF65-F5344CB8AC3E}">
        <p14:creationId xmlns:p14="http://schemas.microsoft.com/office/powerpoint/2010/main" val="3344939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9754201" y="0"/>
            <a:ext cx="2437799" cy="2601532"/>
          </a:xfrm>
          <a:prstGeom prst="rect">
            <a:avLst/>
          </a:prstGeom>
        </p:spPr>
      </p:pic>
      <p:sp>
        <p:nvSpPr>
          <p:cNvPr id="4" name="Titel 1"/>
          <p:cNvSpPr>
            <a:spLocks noGrp="1"/>
          </p:cNvSpPr>
          <p:nvPr>
            <p:ph type="title"/>
          </p:nvPr>
        </p:nvSpPr>
        <p:spPr/>
        <p:txBody>
          <a:bodyPr>
            <a:normAutofit/>
          </a:bodyPr>
          <a:lstStyle/>
          <a:p>
            <a:r>
              <a:rPr lang="nl-NL" b="1" dirty="0" err="1">
                <a:solidFill>
                  <a:schemeClr val="accent3">
                    <a:lumMod val="50000"/>
                  </a:schemeClr>
                </a:solidFill>
                <a:effectLst>
                  <a:outerShdw blurRad="31750" dist="25400" dir="5400000" algn="tl" rotWithShape="0">
                    <a:srgbClr val="000000">
                      <a:alpha val="25000"/>
                    </a:srgbClr>
                  </a:outerShdw>
                </a:effectLst>
              </a:rPr>
              <a:t>Cradle</a:t>
            </a:r>
            <a:r>
              <a:rPr lang="nl-NL" b="1" dirty="0">
                <a:solidFill>
                  <a:schemeClr val="accent3">
                    <a:lumMod val="50000"/>
                  </a:schemeClr>
                </a:solidFill>
                <a:effectLst>
                  <a:outerShdw blurRad="31750" dist="25400" dir="5400000" algn="tl" rotWithShape="0">
                    <a:srgbClr val="000000">
                      <a:alpha val="25000"/>
                    </a:srgbClr>
                  </a:outerShdw>
                </a:effectLst>
              </a:rPr>
              <a:t> to </a:t>
            </a:r>
            <a:r>
              <a:rPr lang="nl-NL" b="1" dirty="0" err="1">
                <a:solidFill>
                  <a:schemeClr val="accent3">
                    <a:lumMod val="50000"/>
                  </a:schemeClr>
                </a:solidFill>
                <a:effectLst>
                  <a:outerShdw blurRad="31750" dist="25400" dir="5400000" algn="tl" rotWithShape="0">
                    <a:srgbClr val="000000">
                      <a:alpha val="25000"/>
                    </a:srgbClr>
                  </a:outerShdw>
                </a:effectLst>
              </a:rPr>
              <a:t>cradle</a:t>
            </a:r>
            <a:r>
              <a:rPr lang="nl-NL" b="1" dirty="0">
                <a:solidFill>
                  <a:schemeClr val="accent3">
                    <a:lumMod val="50000"/>
                  </a:schemeClr>
                </a:solidFill>
                <a:effectLst>
                  <a:outerShdw blurRad="31750" dist="25400" dir="5400000" algn="tl" rotWithShape="0">
                    <a:srgbClr val="000000">
                      <a:alpha val="25000"/>
                    </a:srgbClr>
                  </a:outerShdw>
                </a:effectLst>
              </a:rPr>
              <a:t> biologische </a:t>
            </a:r>
            <a:r>
              <a:rPr lang="nl-NL" b="1" dirty="0" err="1">
                <a:solidFill>
                  <a:schemeClr val="accent3">
                    <a:lumMod val="50000"/>
                  </a:schemeClr>
                </a:solidFill>
                <a:effectLst>
                  <a:outerShdw blurRad="31750" dist="25400" dir="5400000" algn="tl" rotWithShape="0">
                    <a:srgbClr val="000000">
                      <a:alpha val="25000"/>
                    </a:srgbClr>
                  </a:outerShdw>
                </a:effectLst>
              </a:rPr>
              <a:t>cycles</a:t>
            </a:r>
            <a:endParaRPr lang="nl-NL" b="1" dirty="0">
              <a:solidFill>
                <a:schemeClr val="accent3">
                  <a:lumMod val="50000"/>
                </a:schemeClr>
              </a:solidFill>
              <a:effectLst>
                <a:outerShdw blurRad="31750" dist="25400" dir="5400000" algn="tl" rotWithShape="0">
                  <a:srgbClr val="000000">
                    <a:alpha val="25000"/>
                  </a:srgbClr>
                </a:outerShdw>
              </a:effectLst>
            </a:endParaRPr>
          </a:p>
        </p:txBody>
      </p:sp>
      <p:pic>
        <p:nvPicPr>
          <p:cNvPr id="3" name="Afbeelding 2">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2912" y="2351535"/>
            <a:ext cx="3376713" cy="3319091"/>
          </a:xfrm>
          <a:prstGeom prst="rect">
            <a:avLst/>
          </a:prstGeom>
        </p:spPr>
      </p:pic>
      <p:pic>
        <p:nvPicPr>
          <p:cNvPr id="5" name="Afbeelding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71386" y="2171129"/>
            <a:ext cx="2743200" cy="590550"/>
          </a:xfrm>
          <a:prstGeom prst="rect">
            <a:avLst/>
          </a:prstGeom>
        </p:spPr>
      </p:pic>
      <p:pic>
        <p:nvPicPr>
          <p:cNvPr id="6" name="Afbeelding 5">
            <a:hlinkClick r:id="rId7"/>
          </p:cNvPr>
          <p:cNvPicPr>
            <a:picLocks noChangeAspect="1"/>
          </p:cNvPicPr>
          <p:nvPr/>
        </p:nvPicPr>
        <p:blipFill rotWithShape="1">
          <a:blip r:embed="rId8">
            <a:extLst>
              <a:ext uri="{28A0092B-C50C-407E-A947-70E740481C1C}">
                <a14:useLocalDpi xmlns:a14="http://schemas.microsoft.com/office/drawing/2010/main" val="0"/>
              </a:ext>
            </a:extLst>
          </a:blip>
          <a:srcRect b="19564"/>
          <a:stretch/>
        </p:blipFill>
        <p:spPr>
          <a:xfrm>
            <a:off x="6956513" y="3081973"/>
            <a:ext cx="3172946" cy="2588653"/>
          </a:xfrm>
          <a:prstGeom prst="rect">
            <a:avLst/>
          </a:prstGeom>
        </p:spPr>
      </p:pic>
    </p:spTree>
    <p:extLst>
      <p:ext uri="{BB962C8B-B14F-4D97-AF65-F5344CB8AC3E}">
        <p14:creationId xmlns:p14="http://schemas.microsoft.com/office/powerpoint/2010/main" val="3875685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p:cNvPicPr>
            <a:picLocks noChangeAspect="1"/>
          </p:cNvPicPr>
          <p:nvPr/>
        </p:nvPicPr>
        <p:blipFill>
          <a:blip r:embed="rId3"/>
          <a:stretch>
            <a:fillRect/>
          </a:stretch>
        </p:blipFill>
        <p:spPr>
          <a:xfrm>
            <a:off x="9636318" y="-49276"/>
            <a:ext cx="2442414" cy="2679956"/>
          </a:xfrm>
          <a:prstGeom prst="rect">
            <a:avLst/>
          </a:prstGeom>
        </p:spPr>
      </p:pic>
      <p:sp>
        <p:nvSpPr>
          <p:cNvPr id="4" name="Titel 1"/>
          <p:cNvSpPr>
            <a:spLocks noGrp="1"/>
          </p:cNvSpPr>
          <p:nvPr>
            <p:ph type="title"/>
          </p:nvPr>
        </p:nvSpPr>
        <p:spPr/>
        <p:txBody>
          <a:bodyPr>
            <a:normAutofit/>
          </a:bodyPr>
          <a:lstStyle/>
          <a:p>
            <a:r>
              <a:rPr lang="nl-NL" b="1" dirty="0" err="1">
                <a:solidFill>
                  <a:schemeClr val="accent3">
                    <a:lumMod val="50000"/>
                  </a:schemeClr>
                </a:solidFill>
                <a:effectLst>
                  <a:outerShdw blurRad="31750" dist="25400" dir="5400000" algn="tl" rotWithShape="0">
                    <a:srgbClr val="000000">
                      <a:alpha val="25000"/>
                    </a:srgbClr>
                  </a:outerShdw>
                </a:effectLst>
              </a:rPr>
              <a:t>Cradle</a:t>
            </a:r>
            <a:r>
              <a:rPr lang="nl-NL" b="1" dirty="0">
                <a:solidFill>
                  <a:schemeClr val="accent3">
                    <a:lumMod val="50000"/>
                  </a:schemeClr>
                </a:solidFill>
                <a:effectLst>
                  <a:outerShdw blurRad="31750" dist="25400" dir="5400000" algn="tl" rotWithShape="0">
                    <a:srgbClr val="000000">
                      <a:alpha val="25000"/>
                    </a:srgbClr>
                  </a:outerShdw>
                </a:effectLst>
              </a:rPr>
              <a:t> to </a:t>
            </a:r>
            <a:r>
              <a:rPr lang="nl-NL" b="1" dirty="0" err="1">
                <a:solidFill>
                  <a:schemeClr val="accent3">
                    <a:lumMod val="50000"/>
                  </a:schemeClr>
                </a:solidFill>
                <a:effectLst>
                  <a:outerShdw blurRad="31750" dist="25400" dir="5400000" algn="tl" rotWithShape="0">
                    <a:srgbClr val="000000">
                      <a:alpha val="25000"/>
                    </a:srgbClr>
                  </a:outerShdw>
                </a:effectLst>
              </a:rPr>
              <a:t>cradle</a:t>
            </a:r>
            <a:r>
              <a:rPr lang="nl-NL" b="1" dirty="0">
                <a:solidFill>
                  <a:schemeClr val="accent3">
                    <a:lumMod val="50000"/>
                  </a:schemeClr>
                </a:solidFill>
                <a:effectLst>
                  <a:outerShdw blurRad="31750" dist="25400" dir="5400000" algn="tl" rotWithShape="0">
                    <a:srgbClr val="000000">
                      <a:alpha val="25000"/>
                    </a:srgbClr>
                  </a:outerShdw>
                </a:effectLst>
              </a:rPr>
              <a:t> technologische </a:t>
            </a:r>
            <a:r>
              <a:rPr lang="nl-NL" b="1" dirty="0" err="1">
                <a:solidFill>
                  <a:schemeClr val="accent3">
                    <a:lumMod val="50000"/>
                  </a:schemeClr>
                </a:solidFill>
                <a:effectLst>
                  <a:outerShdw blurRad="31750" dist="25400" dir="5400000" algn="tl" rotWithShape="0">
                    <a:srgbClr val="000000">
                      <a:alpha val="25000"/>
                    </a:srgbClr>
                  </a:outerShdw>
                </a:effectLst>
              </a:rPr>
              <a:t>cycles</a:t>
            </a:r>
            <a:endParaRPr lang="nl-NL" b="1" dirty="0">
              <a:solidFill>
                <a:schemeClr val="accent3">
                  <a:lumMod val="50000"/>
                </a:schemeClr>
              </a:solidFill>
              <a:effectLst>
                <a:outerShdw blurRad="31750" dist="25400" dir="5400000" algn="tl" rotWithShape="0">
                  <a:srgbClr val="000000">
                    <a:alpha val="25000"/>
                  </a:srgbClr>
                </a:outerShdw>
              </a:effectLst>
            </a:endParaRPr>
          </a:p>
        </p:txBody>
      </p:sp>
      <p:pic>
        <p:nvPicPr>
          <p:cNvPr id="7" name="Afbeelding 6" descr="P_MIR_L008.gif">
            <a:hlinkClick r:id="rId4"/>
          </p:cNvPr>
          <p:cNvPicPr>
            <a:picLocks noChangeAspect="1"/>
          </p:cNvPicPr>
          <p:nvPr/>
        </p:nvPicPr>
        <p:blipFill>
          <a:blip r:embed="rId5" cstate="print"/>
          <a:stretch>
            <a:fillRect/>
          </a:stretch>
        </p:blipFill>
        <p:spPr>
          <a:xfrm>
            <a:off x="362163" y="2985356"/>
            <a:ext cx="4069754" cy="3042141"/>
          </a:xfrm>
          <a:prstGeom prst="rect">
            <a:avLst/>
          </a:prstGeom>
        </p:spPr>
      </p:pic>
      <p:pic>
        <p:nvPicPr>
          <p:cNvPr id="9" name="Afbeelding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5352" y="1867436"/>
            <a:ext cx="3786392" cy="941172"/>
          </a:xfrm>
          <a:prstGeom prst="rect">
            <a:avLst/>
          </a:prstGeom>
        </p:spPr>
      </p:pic>
      <p:pic>
        <p:nvPicPr>
          <p:cNvPr id="10" name="Afbeelding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58271" y="1938035"/>
            <a:ext cx="3777403" cy="870573"/>
          </a:xfrm>
          <a:prstGeom prst="rect">
            <a:avLst/>
          </a:prstGeom>
        </p:spPr>
      </p:pic>
      <p:pic>
        <p:nvPicPr>
          <p:cNvPr id="11" name="Afbeelding 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10434" y="2985355"/>
            <a:ext cx="5408251" cy="3042141"/>
          </a:xfrm>
          <a:prstGeom prst="rect">
            <a:avLst/>
          </a:prstGeom>
        </p:spPr>
      </p:pic>
    </p:spTree>
    <p:extLst>
      <p:ext uri="{BB962C8B-B14F-4D97-AF65-F5344CB8AC3E}">
        <p14:creationId xmlns:p14="http://schemas.microsoft.com/office/powerpoint/2010/main" val="1354698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p:txBody>
          <a:bodyPr>
            <a:normAutofit/>
          </a:bodyPr>
          <a:lstStyle/>
          <a:p>
            <a:r>
              <a:rPr lang="nl-NL" b="1" dirty="0" err="1">
                <a:solidFill>
                  <a:schemeClr val="accent3">
                    <a:lumMod val="50000"/>
                  </a:schemeClr>
                </a:solidFill>
                <a:effectLst>
                  <a:outerShdw blurRad="31750" dist="25400" dir="5400000" algn="tl" rotWithShape="0">
                    <a:srgbClr val="000000">
                      <a:alpha val="25000"/>
                    </a:srgbClr>
                  </a:outerShdw>
                </a:effectLst>
              </a:rPr>
              <a:t>Cradle</a:t>
            </a:r>
            <a:r>
              <a:rPr lang="nl-NL" b="1" dirty="0">
                <a:solidFill>
                  <a:schemeClr val="accent3">
                    <a:lumMod val="50000"/>
                  </a:schemeClr>
                </a:solidFill>
                <a:effectLst>
                  <a:outerShdw blurRad="31750" dist="25400" dir="5400000" algn="tl" rotWithShape="0">
                    <a:srgbClr val="000000">
                      <a:alpha val="25000"/>
                    </a:srgbClr>
                  </a:outerShdw>
                </a:effectLst>
              </a:rPr>
              <a:t> to </a:t>
            </a:r>
            <a:r>
              <a:rPr lang="nl-NL" b="1" dirty="0" err="1">
                <a:solidFill>
                  <a:schemeClr val="accent3">
                    <a:lumMod val="50000"/>
                  </a:schemeClr>
                </a:solidFill>
                <a:effectLst>
                  <a:outerShdw blurRad="31750" dist="25400" dir="5400000" algn="tl" rotWithShape="0">
                    <a:srgbClr val="000000">
                      <a:alpha val="25000"/>
                    </a:srgbClr>
                  </a:outerShdw>
                </a:effectLst>
              </a:rPr>
              <a:t>cradle</a:t>
            </a:r>
            <a:r>
              <a:rPr lang="nl-NL" b="1" dirty="0">
                <a:solidFill>
                  <a:schemeClr val="accent3">
                    <a:lumMod val="50000"/>
                  </a:schemeClr>
                </a:solidFill>
                <a:effectLst>
                  <a:outerShdw blurRad="31750" dist="25400" dir="5400000" algn="tl" rotWithShape="0">
                    <a:srgbClr val="000000">
                      <a:alpha val="25000"/>
                    </a:srgbClr>
                  </a:outerShdw>
                </a:effectLst>
              </a:rPr>
              <a:t> </a:t>
            </a:r>
            <a:r>
              <a:rPr lang="nl-NL" b="1" dirty="0" err="1">
                <a:solidFill>
                  <a:schemeClr val="accent3">
                    <a:lumMod val="50000"/>
                  </a:schemeClr>
                </a:solidFill>
                <a:effectLst>
                  <a:outerShdw blurRad="31750" dist="25400" dir="5400000" algn="tl" rotWithShape="0">
                    <a:srgbClr val="000000">
                      <a:alpha val="25000"/>
                    </a:srgbClr>
                  </a:outerShdw>
                </a:effectLst>
              </a:rPr>
              <a:t>marketplace</a:t>
            </a:r>
            <a:r>
              <a:rPr lang="nl-NL" b="1" dirty="0">
                <a:solidFill>
                  <a:schemeClr val="accent3">
                    <a:lumMod val="50000"/>
                  </a:schemeClr>
                </a:solidFill>
                <a:effectLst>
                  <a:outerShdw blurRad="31750" dist="25400" dir="5400000" algn="tl" rotWithShape="0">
                    <a:srgbClr val="000000">
                      <a:alpha val="25000"/>
                    </a:srgbClr>
                  </a:outerShdw>
                </a:effectLst>
              </a:rPr>
              <a:t> voor ideeën</a:t>
            </a:r>
          </a:p>
        </p:txBody>
      </p:sp>
      <p:pic>
        <p:nvPicPr>
          <p:cNvPr id="2" name="Afbeelding 1">
            <a:hlinkClick r:id="rId3"/>
          </p:cNvPr>
          <p:cNvPicPr>
            <a:picLocks noChangeAspect="1"/>
          </p:cNvPicPr>
          <p:nvPr/>
        </p:nvPicPr>
        <p:blipFill>
          <a:blip r:embed="rId4"/>
          <a:stretch>
            <a:fillRect/>
          </a:stretch>
        </p:blipFill>
        <p:spPr>
          <a:xfrm>
            <a:off x="2819702" y="1917535"/>
            <a:ext cx="6552596" cy="3988299"/>
          </a:xfrm>
          <a:prstGeom prst="rect">
            <a:avLst/>
          </a:prstGeom>
        </p:spPr>
      </p:pic>
    </p:spTree>
    <p:extLst>
      <p:ext uri="{BB962C8B-B14F-4D97-AF65-F5344CB8AC3E}">
        <p14:creationId xmlns:p14="http://schemas.microsoft.com/office/powerpoint/2010/main" val="2891344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latin typeface="Arial" panose="020B0604020202020204" pitchFamily="34" charset="0"/>
                <a:cs typeface="Arial" panose="020B0604020202020204" pitchFamily="34" charset="0"/>
              </a:rPr>
              <a:t>Opdracht c2c</a:t>
            </a:r>
            <a:endParaRPr lang="nl-NL"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p:txBody>
          <a:bodyPr>
            <a:normAutofit/>
          </a:bodyPr>
          <a:lstStyle/>
          <a:p>
            <a:r>
              <a:rPr lang="nl-NL" dirty="0">
                <a:latin typeface="Arial" panose="020B0604020202020204" pitchFamily="34" charset="0"/>
                <a:cs typeface="Arial" panose="020B0604020202020204" pitchFamily="34" charset="0"/>
              </a:rPr>
              <a:t>Geef individueel antwoord op de volgende vragen (15 min):</a:t>
            </a:r>
          </a:p>
          <a:p>
            <a:pPr>
              <a:buFontTx/>
              <a:buChar char="-"/>
            </a:pPr>
            <a:r>
              <a:rPr lang="nl-NL" dirty="0">
                <a:latin typeface="Arial" panose="020B0604020202020204" pitchFamily="34" charset="0"/>
                <a:cs typeface="Arial" panose="020B0604020202020204" pitchFamily="34" charset="0"/>
              </a:rPr>
              <a:t>Wat versta je onder de biologische cyclus? Geef drie voorbeelden.</a:t>
            </a:r>
          </a:p>
          <a:p>
            <a:pPr>
              <a:buFontTx/>
              <a:buChar char="-"/>
            </a:pPr>
            <a:endParaRPr lang="nl-NL" dirty="0">
              <a:latin typeface="Arial" panose="020B0604020202020204" pitchFamily="34" charset="0"/>
              <a:cs typeface="Arial" panose="020B0604020202020204" pitchFamily="34" charset="0"/>
            </a:endParaRPr>
          </a:p>
          <a:p>
            <a:pPr>
              <a:buFontTx/>
              <a:buChar char="-"/>
            </a:pPr>
            <a:r>
              <a:rPr lang="nl-NL" dirty="0">
                <a:latin typeface="Arial" panose="020B0604020202020204" pitchFamily="34" charset="0"/>
                <a:cs typeface="Arial" panose="020B0604020202020204" pitchFamily="34" charset="0"/>
              </a:rPr>
              <a:t>Wat versta je onder de technische cyclus? Geef drie voorbeelden.</a:t>
            </a:r>
          </a:p>
        </p:txBody>
      </p:sp>
    </p:spTree>
    <p:extLst>
      <p:ext uri="{BB962C8B-B14F-4D97-AF65-F5344CB8AC3E}">
        <p14:creationId xmlns:p14="http://schemas.microsoft.com/office/powerpoint/2010/main" val="801151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3045368" y="1397945"/>
            <a:ext cx="6105194" cy="2031055"/>
          </a:xfrm>
        </p:spPr>
        <p:txBody>
          <a:bodyPr vert="horz" lIns="91440" tIns="45720" rIns="91440" bIns="45720" rtlCol="0" anchor="b">
            <a:noAutofit/>
          </a:bodyPr>
          <a:lstStyle/>
          <a:p>
            <a:pPr algn="ctr"/>
            <a:r>
              <a:rPr lang="en-US" sz="4800" b="1" kern="1200" dirty="0">
                <a:solidFill>
                  <a:srgbClr val="FFFFFF"/>
                </a:solidFill>
                <a:latin typeface="Arial" panose="020B0604020202020204" pitchFamily="34" charset="0"/>
                <a:cs typeface="Arial" panose="020B0604020202020204" pitchFamily="34" charset="0"/>
              </a:rPr>
              <a:t>Wat </a:t>
            </a:r>
            <a:r>
              <a:rPr lang="en-US" sz="4800" b="1" kern="1200" dirty="0" err="1">
                <a:solidFill>
                  <a:srgbClr val="FFFFFF"/>
                </a:solidFill>
                <a:latin typeface="Arial" panose="020B0604020202020204" pitchFamily="34" charset="0"/>
                <a:cs typeface="Arial" panose="020B0604020202020204" pitchFamily="34" charset="0"/>
              </a:rPr>
              <a:t>kenmerkt</a:t>
            </a:r>
            <a:r>
              <a:rPr lang="en-US" sz="4800" b="1" kern="1200" dirty="0">
                <a:solidFill>
                  <a:srgbClr val="FFFFFF"/>
                </a:solidFill>
                <a:latin typeface="Arial" panose="020B0604020202020204" pitchFamily="34" charset="0"/>
                <a:cs typeface="Arial" panose="020B0604020202020204" pitchFamily="34" charset="0"/>
              </a:rPr>
              <a:t> </a:t>
            </a:r>
            <a:r>
              <a:rPr lang="en-US" sz="4800" b="1" kern="1200" dirty="0" err="1">
                <a:solidFill>
                  <a:srgbClr val="FFFFFF"/>
                </a:solidFill>
                <a:latin typeface="Arial" panose="020B0604020202020204" pitchFamily="34" charset="0"/>
                <a:cs typeface="Arial" panose="020B0604020202020204" pitchFamily="34" charset="0"/>
              </a:rPr>
              <a:t>een</a:t>
            </a:r>
            <a:r>
              <a:rPr lang="en-US" sz="4800" b="1" kern="1200" dirty="0">
                <a:solidFill>
                  <a:srgbClr val="FFFFFF"/>
                </a:solidFill>
                <a:latin typeface="Arial" panose="020B0604020202020204" pitchFamily="34" charset="0"/>
                <a:cs typeface="Arial" panose="020B0604020202020204" pitchFamily="34" charset="0"/>
              </a:rPr>
              <a:t> </a:t>
            </a:r>
            <a:r>
              <a:rPr lang="en-US" sz="4800" b="1" kern="1200" dirty="0" err="1">
                <a:solidFill>
                  <a:srgbClr val="FFFFFF"/>
                </a:solidFill>
                <a:latin typeface="Arial" panose="020B0604020202020204" pitchFamily="34" charset="0"/>
                <a:cs typeface="Arial" panose="020B0604020202020204" pitchFamily="34" charset="0"/>
              </a:rPr>
              <a:t>goede</a:t>
            </a:r>
            <a:r>
              <a:rPr lang="en-US" sz="4800" b="1" kern="1200" dirty="0">
                <a:solidFill>
                  <a:srgbClr val="FFFFFF"/>
                </a:solidFill>
                <a:latin typeface="Arial" panose="020B0604020202020204" pitchFamily="34" charset="0"/>
                <a:cs typeface="Arial" panose="020B0604020202020204" pitchFamily="34" charset="0"/>
              </a:rPr>
              <a:t> </a:t>
            </a:r>
            <a:r>
              <a:rPr lang="en-US" sz="4800" b="1" kern="1200" dirty="0" err="1">
                <a:solidFill>
                  <a:srgbClr val="FFFFFF"/>
                </a:solidFill>
                <a:latin typeface="Arial" panose="020B0604020202020204" pitchFamily="34" charset="0"/>
                <a:cs typeface="Arial" panose="020B0604020202020204" pitchFamily="34" charset="0"/>
              </a:rPr>
              <a:t>ondernemer</a:t>
            </a:r>
            <a:r>
              <a:rPr lang="en-US" sz="4800" b="1" kern="1200" dirty="0">
                <a:solidFill>
                  <a:srgbClr val="FFFFFF"/>
                </a:solidFill>
                <a:latin typeface="Arial" panose="020B0604020202020204" pitchFamily="34" charset="0"/>
                <a:cs typeface="Arial" panose="020B0604020202020204" pitchFamily="34" charset="0"/>
              </a:rPr>
              <a:t>?</a:t>
            </a:r>
          </a:p>
        </p:txBody>
      </p:sp>
      <p:sp>
        <p:nvSpPr>
          <p:cNvPr id="9" name="Tekstvak 8">
            <a:extLst>
              <a:ext uri="{FF2B5EF4-FFF2-40B4-BE49-F238E27FC236}">
                <a16:creationId xmlns:a16="http://schemas.microsoft.com/office/drawing/2014/main" id="{8F973153-F009-466A-B94B-205552C975F7}"/>
              </a:ext>
            </a:extLst>
          </p:cNvPr>
          <p:cNvSpPr txBox="1"/>
          <p:nvPr/>
        </p:nvSpPr>
        <p:spPr>
          <a:xfrm>
            <a:off x="2867464" y="4037428"/>
            <a:ext cx="6457071" cy="1083212"/>
          </a:xfrm>
          <a:prstGeom prst="rect">
            <a:avLst/>
          </a:prstGeom>
        </p:spPr>
        <p:txBody>
          <a:bodyPr vert="horz" lIns="91440" tIns="45720" rIns="91440" bIns="45720" rtlCol="0">
            <a:normAutofit/>
          </a:bodyPr>
          <a:lstStyle/>
          <a:p>
            <a:pPr algn="ctr">
              <a:lnSpc>
                <a:spcPct val="90000"/>
              </a:lnSpc>
              <a:spcBef>
                <a:spcPts val="1000"/>
              </a:spcBef>
            </a:pPr>
            <a:r>
              <a:rPr lang="en-US" sz="3200" kern="1200" dirty="0" err="1">
                <a:solidFill>
                  <a:srgbClr val="FFFFFF"/>
                </a:solidFill>
                <a:latin typeface="+mn-lt"/>
                <a:ea typeface="+mn-ea"/>
                <a:cs typeface="+mn-cs"/>
              </a:rPr>
              <a:t>Noem</a:t>
            </a:r>
            <a:r>
              <a:rPr lang="en-US" sz="3200" kern="1200" dirty="0">
                <a:solidFill>
                  <a:srgbClr val="FFFFFF"/>
                </a:solidFill>
                <a:latin typeface="+mn-lt"/>
                <a:ea typeface="+mn-ea"/>
                <a:cs typeface="+mn-cs"/>
              </a:rPr>
              <a:t> de </a:t>
            </a:r>
            <a:r>
              <a:rPr lang="en-US" sz="3200" kern="1200" dirty="0" err="1">
                <a:solidFill>
                  <a:srgbClr val="FFFFFF"/>
                </a:solidFill>
                <a:latin typeface="+mn-lt"/>
                <a:ea typeface="+mn-ea"/>
                <a:cs typeface="+mn-cs"/>
              </a:rPr>
              <a:t>eerste</a:t>
            </a:r>
            <a:r>
              <a:rPr lang="en-US" sz="3200" kern="1200" dirty="0">
                <a:solidFill>
                  <a:srgbClr val="FFFFFF"/>
                </a:solidFill>
                <a:latin typeface="+mn-lt"/>
                <a:ea typeface="+mn-ea"/>
                <a:cs typeface="+mn-cs"/>
              </a:rPr>
              <a:t> </a:t>
            </a:r>
            <a:r>
              <a:rPr lang="en-US" sz="3200" kern="1200" dirty="0" err="1">
                <a:solidFill>
                  <a:srgbClr val="FFFFFF"/>
                </a:solidFill>
                <a:latin typeface="+mn-lt"/>
                <a:ea typeface="+mn-ea"/>
                <a:cs typeface="+mn-cs"/>
              </a:rPr>
              <a:t>eigenschap</a:t>
            </a:r>
            <a:r>
              <a:rPr lang="en-US" sz="3200" kern="1200" dirty="0">
                <a:solidFill>
                  <a:srgbClr val="FFFFFF"/>
                </a:solidFill>
                <a:latin typeface="+mn-lt"/>
                <a:ea typeface="+mn-ea"/>
                <a:cs typeface="+mn-cs"/>
              </a:rPr>
              <a:t> die in je </a:t>
            </a:r>
            <a:r>
              <a:rPr lang="en-US" sz="3200" kern="1200" dirty="0" err="1">
                <a:solidFill>
                  <a:srgbClr val="FFFFFF"/>
                </a:solidFill>
                <a:latin typeface="+mn-lt"/>
                <a:ea typeface="+mn-ea"/>
                <a:cs typeface="+mn-cs"/>
              </a:rPr>
              <a:t>opkomt</a:t>
            </a:r>
            <a:endParaRPr lang="en-US" sz="3200" kern="1200" dirty="0">
              <a:solidFill>
                <a:srgbClr val="FFFFFF"/>
              </a:solidFill>
              <a:latin typeface="+mn-lt"/>
              <a:ea typeface="+mn-ea"/>
              <a:cs typeface="+mn-cs"/>
            </a:endParaRPr>
          </a:p>
          <a:p>
            <a:pPr algn="ctr">
              <a:lnSpc>
                <a:spcPct val="90000"/>
              </a:lnSpc>
              <a:spcBef>
                <a:spcPts val="1000"/>
              </a:spcBef>
            </a:pPr>
            <a:endParaRPr lang="en-US" sz="2400" kern="1200" dirty="0">
              <a:solidFill>
                <a:srgbClr val="FFFFFF"/>
              </a:solidFill>
              <a:latin typeface="+mn-lt"/>
              <a:ea typeface="+mn-ea"/>
              <a:cs typeface="+mn-cs"/>
            </a:endParaRPr>
          </a:p>
          <a:p>
            <a:pPr algn="ctr">
              <a:lnSpc>
                <a:spcPct val="90000"/>
              </a:lnSpc>
              <a:spcBef>
                <a:spcPts val="1000"/>
              </a:spcBef>
            </a:pPr>
            <a:endParaRPr lang="en-US" sz="2400" kern="1200" dirty="0">
              <a:solidFill>
                <a:srgbClr val="FFFFFF"/>
              </a:solidFill>
              <a:latin typeface="+mn-lt"/>
              <a:ea typeface="+mn-ea"/>
              <a:cs typeface="+mn-cs"/>
            </a:endParaRPr>
          </a:p>
        </p:txBody>
      </p:sp>
    </p:spTree>
    <p:extLst>
      <p:ext uri="{BB962C8B-B14F-4D97-AF65-F5344CB8AC3E}">
        <p14:creationId xmlns:p14="http://schemas.microsoft.com/office/powerpoint/2010/main" val="3679763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8B86A922-C350-41EA-8E1B-48CFB4AA1311}"/>
              </a:ext>
            </a:extLst>
          </p:cNvPr>
          <p:cNvSpPr txBox="1"/>
          <p:nvPr/>
        </p:nvSpPr>
        <p:spPr>
          <a:xfrm>
            <a:off x="1753774" y="1983543"/>
            <a:ext cx="4149970" cy="2246769"/>
          </a:xfrm>
          <a:prstGeom prst="rect">
            <a:avLst/>
          </a:prstGeom>
          <a:noFill/>
        </p:spPr>
        <p:txBody>
          <a:bodyPr wrap="square" rtlCol="0">
            <a:spAutoFit/>
          </a:bodyPr>
          <a:lstStyle/>
          <a:p>
            <a:pPr marL="285750" indent="-285750">
              <a:buFont typeface="Arial" panose="020B0604020202020204" pitchFamily="34" charset="0"/>
              <a:buChar char="•"/>
            </a:pPr>
            <a:r>
              <a:rPr lang="nl-NL" sz="2000" dirty="0">
                <a:latin typeface="Arial" panose="020B0604020202020204" pitchFamily="34" charset="0"/>
                <a:cs typeface="Arial" panose="020B0604020202020204" pitchFamily="34" charset="0"/>
              </a:rPr>
              <a:t>Prestatiegerichtheid</a:t>
            </a:r>
          </a:p>
          <a:p>
            <a:pPr marL="285750" indent="-285750">
              <a:buFont typeface="Arial" panose="020B0604020202020204" pitchFamily="34" charset="0"/>
              <a:buChar char="•"/>
            </a:pPr>
            <a:r>
              <a:rPr lang="nl-NL" sz="2000" dirty="0">
                <a:latin typeface="Arial" panose="020B0604020202020204" pitchFamily="34" charset="0"/>
                <a:cs typeface="Arial" panose="020B0604020202020204" pitchFamily="34" charset="0"/>
              </a:rPr>
              <a:t>Dominantie</a:t>
            </a:r>
          </a:p>
          <a:p>
            <a:pPr marL="285750" indent="-285750">
              <a:buFont typeface="Arial" panose="020B0604020202020204" pitchFamily="34" charset="0"/>
              <a:buChar char="•"/>
            </a:pPr>
            <a:r>
              <a:rPr lang="nl-NL" sz="2000" dirty="0">
                <a:latin typeface="Arial" panose="020B0604020202020204" pitchFamily="34" charset="0"/>
                <a:cs typeface="Arial" panose="020B0604020202020204" pitchFamily="34" charset="0"/>
              </a:rPr>
              <a:t>Marktgerichtheid</a:t>
            </a:r>
          </a:p>
          <a:p>
            <a:pPr marL="285750" indent="-285750">
              <a:buFont typeface="Arial" panose="020B0604020202020204" pitchFamily="34" charset="0"/>
              <a:buChar char="•"/>
            </a:pPr>
            <a:r>
              <a:rPr lang="nl-NL" sz="2000" dirty="0">
                <a:latin typeface="Arial" panose="020B0604020202020204" pitchFamily="34" charset="0"/>
                <a:cs typeface="Arial" panose="020B0604020202020204" pitchFamily="34" charset="0"/>
              </a:rPr>
              <a:t>Flexibiliteit</a:t>
            </a:r>
          </a:p>
          <a:p>
            <a:pPr marL="285750" indent="-285750">
              <a:buFont typeface="Arial" panose="020B0604020202020204" pitchFamily="34" charset="0"/>
              <a:buChar char="•"/>
            </a:pPr>
            <a:r>
              <a:rPr lang="nl-NL" sz="2000" dirty="0">
                <a:latin typeface="Arial" panose="020B0604020202020204" pitchFamily="34" charset="0"/>
                <a:cs typeface="Arial" panose="020B0604020202020204" pitchFamily="34" charset="0"/>
              </a:rPr>
              <a:t>Empathie</a:t>
            </a:r>
          </a:p>
          <a:p>
            <a:pPr marL="285750" indent="-285750">
              <a:buFont typeface="Arial" panose="020B0604020202020204" pitchFamily="34" charset="0"/>
              <a:buChar char="•"/>
            </a:pPr>
            <a:r>
              <a:rPr lang="nl-NL" sz="2000" dirty="0">
                <a:latin typeface="Arial" panose="020B0604020202020204" pitchFamily="34" charset="0"/>
                <a:cs typeface="Arial" panose="020B0604020202020204" pitchFamily="34" charset="0"/>
              </a:rPr>
              <a:t>Zelfstandigheid</a:t>
            </a:r>
          </a:p>
          <a:p>
            <a:pPr marL="285750" indent="-285750">
              <a:buFont typeface="Arial" panose="020B0604020202020204" pitchFamily="34" charset="0"/>
              <a:buChar char="•"/>
            </a:pPr>
            <a:r>
              <a:rPr lang="nl-NL" sz="2000" dirty="0">
                <a:latin typeface="Arial" panose="020B0604020202020204" pitchFamily="34" charset="0"/>
                <a:cs typeface="Arial" panose="020B0604020202020204" pitchFamily="34" charset="0"/>
              </a:rPr>
              <a:t>Sociale oriëntatie</a:t>
            </a:r>
          </a:p>
        </p:txBody>
      </p:sp>
      <p:sp>
        <p:nvSpPr>
          <p:cNvPr id="6" name="Tekstvak 5">
            <a:extLst>
              <a:ext uri="{FF2B5EF4-FFF2-40B4-BE49-F238E27FC236}">
                <a16:creationId xmlns:a16="http://schemas.microsoft.com/office/drawing/2014/main" id="{A6A19ADC-4888-4957-865E-8A298708B662}"/>
              </a:ext>
            </a:extLst>
          </p:cNvPr>
          <p:cNvSpPr txBox="1"/>
          <p:nvPr/>
        </p:nvSpPr>
        <p:spPr>
          <a:xfrm>
            <a:off x="6836897" y="1983544"/>
            <a:ext cx="3910819" cy="2246769"/>
          </a:xfrm>
          <a:prstGeom prst="rect">
            <a:avLst/>
          </a:prstGeom>
          <a:noFill/>
        </p:spPr>
        <p:txBody>
          <a:bodyPr wrap="square" rtlCol="0">
            <a:spAutoFit/>
          </a:bodyPr>
          <a:lstStyle/>
          <a:p>
            <a:pPr marL="285750" indent="-285750">
              <a:buFont typeface="Arial" panose="020B0604020202020204" pitchFamily="34" charset="0"/>
              <a:buChar char="•"/>
            </a:pPr>
            <a:r>
              <a:rPr lang="nl-NL" sz="2000" dirty="0">
                <a:latin typeface="Arial" panose="020B0604020202020204" pitchFamily="34" charset="0"/>
                <a:cs typeface="Arial" panose="020B0604020202020204" pitchFamily="34" charset="0"/>
              </a:rPr>
              <a:t>Zelfvertrouwen</a:t>
            </a:r>
          </a:p>
          <a:p>
            <a:pPr marL="285750" indent="-285750">
              <a:buFont typeface="Arial" panose="020B0604020202020204" pitchFamily="34" charset="0"/>
              <a:buChar char="•"/>
            </a:pPr>
            <a:r>
              <a:rPr lang="nl-NL" sz="2000" dirty="0">
                <a:latin typeface="Arial" panose="020B0604020202020204" pitchFamily="34" charset="0"/>
                <a:cs typeface="Arial" panose="020B0604020202020204" pitchFamily="34" charset="0"/>
              </a:rPr>
              <a:t>Doorzettingsvermogen</a:t>
            </a:r>
          </a:p>
          <a:p>
            <a:pPr marL="285750" indent="-285750">
              <a:buFont typeface="Arial" panose="020B0604020202020204" pitchFamily="34" charset="0"/>
              <a:buChar char="•"/>
            </a:pPr>
            <a:r>
              <a:rPr lang="nl-NL" sz="2000" dirty="0">
                <a:latin typeface="Arial" panose="020B0604020202020204" pitchFamily="34" charset="0"/>
                <a:cs typeface="Arial" panose="020B0604020202020204" pitchFamily="34" charset="0"/>
              </a:rPr>
              <a:t>Risicobereidheid</a:t>
            </a:r>
          </a:p>
          <a:p>
            <a:pPr marL="285750" indent="-285750">
              <a:buFont typeface="Arial" panose="020B0604020202020204" pitchFamily="34" charset="0"/>
              <a:buChar char="•"/>
            </a:pPr>
            <a:r>
              <a:rPr lang="nl-NL" sz="2000" dirty="0">
                <a:latin typeface="Arial" panose="020B0604020202020204" pitchFamily="34" charset="0"/>
                <a:cs typeface="Arial" panose="020B0604020202020204" pitchFamily="34" charset="0"/>
              </a:rPr>
              <a:t>Creativiteit</a:t>
            </a:r>
          </a:p>
          <a:p>
            <a:pPr marL="285750" indent="-285750">
              <a:buFont typeface="Arial" panose="020B0604020202020204" pitchFamily="34" charset="0"/>
              <a:buChar char="•"/>
            </a:pPr>
            <a:r>
              <a:rPr lang="nl-NL" sz="2000" dirty="0">
                <a:latin typeface="Arial" panose="020B0604020202020204" pitchFamily="34" charset="0"/>
                <a:cs typeface="Arial" panose="020B0604020202020204" pitchFamily="34" charset="0"/>
              </a:rPr>
              <a:t>Pro-activiteit</a:t>
            </a:r>
          </a:p>
          <a:p>
            <a:pPr marL="285750" indent="-285750">
              <a:buFont typeface="Arial" panose="020B0604020202020204" pitchFamily="34" charset="0"/>
              <a:buChar char="•"/>
            </a:pPr>
            <a:r>
              <a:rPr lang="nl-NL" sz="2000" dirty="0">
                <a:latin typeface="Arial" panose="020B0604020202020204" pitchFamily="34" charset="0"/>
                <a:cs typeface="Arial" panose="020B0604020202020204" pitchFamily="34" charset="0"/>
              </a:rPr>
              <a:t>Plannen</a:t>
            </a:r>
          </a:p>
          <a:p>
            <a:pPr marL="285750" indent="-285750">
              <a:buFont typeface="Arial" panose="020B0604020202020204" pitchFamily="34" charset="0"/>
              <a:buChar char="•"/>
            </a:pPr>
            <a:r>
              <a:rPr lang="nl-NL" sz="2000" dirty="0">
                <a:latin typeface="Arial" panose="020B0604020202020204" pitchFamily="34" charset="0"/>
                <a:cs typeface="Arial" panose="020B0604020202020204" pitchFamily="34" charset="0"/>
              </a:rPr>
              <a:t>Financieel beheren</a:t>
            </a:r>
          </a:p>
        </p:txBody>
      </p:sp>
      <p:sp>
        <p:nvSpPr>
          <p:cNvPr id="7" name="Tekstvak 6">
            <a:extLst>
              <a:ext uri="{FF2B5EF4-FFF2-40B4-BE49-F238E27FC236}">
                <a16:creationId xmlns:a16="http://schemas.microsoft.com/office/drawing/2014/main" id="{328732FB-7FF0-49D9-9949-2F9E43320CA6}"/>
              </a:ext>
            </a:extLst>
          </p:cNvPr>
          <p:cNvSpPr txBox="1"/>
          <p:nvPr/>
        </p:nvSpPr>
        <p:spPr>
          <a:xfrm>
            <a:off x="1495864" y="608769"/>
            <a:ext cx="9200271" cy="1200329"/>
          </a:xfrm>
          <a:prstGeom prst="rect">
            <a:avLst/>
          </a:prstGeom>
          <a:noFill/>
        </p:spPr>
        <p:txBody>
          <a:bodyPr wrap="square" rtlCol="0">
            <a:spAutoFit/>
          </a:bodyPr>
          <a:lstStyle/>
          <a:p>
            <a:pPr algn="ctr"/>
            <a:r>
              <a:rPr lang="nl-NL" sz="3600" dirty="0">
                <a:latin typeface="Arial" panose="020B0604020202020204" pitchFamily="34" charset="0"/>
                <a:cs typeface="Arial" panose="020B0604020202020204" pitchFamily="34" charset="0"/>
              </a:rPr>
              <a:t>Welke ondernemerscompetenties zijn er ook alweer?</a:t>
            </a:r>
          </a:p>
        </p:txBody>
      </p:sp>
    </p:spTree>
    <p:extLst>
      <p:ext uri="{BB962C8B-B14F-4D97-AF65-F5344CB8AC3E}">
        <p14:creationId xmlns:p14="http://schemas.microsoft.com/office/powerpoint/2010/main" val="691803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i="1" dirty="0">
                <a:solidFill>
                  <a:schemeClr val="tx2">
                    <a:lumMod val="50000"/>
                  </a:schemeClr>
                </a:solidFill>
                <a:latin typeface="Arial" panose="020B0604020202020204" pitchFamily="34" charset="0"/>
                <a:cs typeface="Arial" panose="020B0604020202020204" pitchFamily="34" charset="0"/>
              </a:rPr>
              <a:t>Wat is Ondernemendheid?</a:t>
            </a:r>
            <a:endParaRPr lang="nl-NL" sz="4000" dirty="0">
              <a:latin typeface="Arial" panose="020B0604020202020204" pitchFamily="34" charset="0"/>
              <a:cs typeface="Arial" panose="020B0604020202020204" pitchFamily="34" charset="0"/>
            </a:endParaRPr>
          </a:p>
        </p:txBody>
      </p:sp>
      <p:sp>
        <p:nvSpPr>
          <p:cNvPr id="5" name="Tijdelijke aanduiding voor inhoud 2"/>
          <p:cNvSpPr txBox="1">
            <a:spLocks/>
          </p:cNvSpPr>
          <p:nvPr/>
        </p:nvSpPr>
        <p:spPr>
          <a:xfrm>
            <a:off x="457200" y="1600200"/>
            <a:ext cx="2837543" cy="49971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buFont typeface="Wingdings" pitchFamily="2" charset="2"/>
              <a:buChar char="ü"/>
            </a:pPr>
            <a:endParaRPr lang="nl-NL" sz="1000" dirty="0"/>
          </a:p>
        </p:txBody>
      </p:sp>
      <p:graphicFrame>
        <p:nvGraphicFramePr>
          <p:cNvPr id="6" name="Tabel 5"/>
          <p:cNvGraphicFramePr>
            <a:graphicFrameLocks noGrp="1"/>
          </p:cNvGraphicFramePr>
          <p:nvPr/>
        </p:nvGraphicFramePr>
        <p:xfrm>
          <a:off x="986971" y="1731859"/>
          <a:ext cx="8128000" cy="5735320"/>
        </p:xfrm>
        <a:graphic>
          <a:graphicData uri="http://schemas.openxmlformats.org/drawingml/2006/table">
            <a:tbl>
              <a:tblPr firstRow="1" bandRow="1">
                <a:tableStyleId>{2D5ABB26-0587-4C30-8999-92F81FD0307C}</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pPr marL="0" marR="0" lvl="2"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nl-NL" sz="2000" b="1" dirty="0">
                          <a:solidFill>
                            <a:srgbClr val="FF0000"/>
                          </a:solidFill>
                        </a:rPr>
                        <a:t>Prestatiegerichtheid</a:t>
                      </a:r>
                    </a:p>
                    <a:p>
                      <a:pPr marL="0" marR="0" lvl="2"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nl-NL" sz="2000" dirty="0"/>
                        <a:t>dominantie</a:t>
                      </a:r>
                    </a:p>
                    <a:p>
                      <a:pPr>
                        <a:buFont typeface="Wingdings" pitchFamily="2" charset="2"/>
                        <a:buChar char="ü"/>
                      </a:pPr>
                      <a:r>
                        <a:rPr lang="nl-NL" sz="2000" kern="1200" dirty="0">
                          <a:solidFill>
                            <a:schemeClr val="tx1"/>
                          </a:solidFill>
                          <a:latin typeface="+mn-lt"/>
                          <a:ea typeface="+mn-ea"/>
                          <a:cs typeface="+mn-cs"/>
                        </a:rPr>
                        <a:t>marktgerichtheid</a:t>
                      </a:r>
                    </a:p>
                    <a:p>
                      <a:pPr>
                        <a:buFont typeface="Wingdings" pitchFamily="2" charset="2"/>
                        <a:buChar char="ü"/>
                      </a:pPr>
                      <a:r>
                        <a:rPr lang="nl-NL" sz="2000" dirty="0"/>
                        <a:t>flexibiliteit</a:t>
                      </a:r>
                    </a:p>
                    <a:p>
                      <a:pPr>
                        <a:buFont typeface="Wingdings" pitchFamily="2" charset="2"/>
                        <a:buChar char="ü"/>
                      </a:pPr>
                      <a:r>
                        <a:rPr lang="nl-NL" sz="2000" dirty="0"/>
                        <a:t> empathie</a:t>
                      </a:r>
                    </a:p>
                    <a:p>
                      <a:pPr>
                        <a:buFont typeface="Wingdings" pitchFamily="2" charset="2"/>
                        <a:buChar char="ü"/>
                      </a:pPr>
                      <a:r>
                        <a:rPr lang="nl-NL" sz="2000" dirty="0"/>
                        <a:t>zelfstandigheid</a:t>
                      </a:r>
                    </a:p>
                    <a:p>
                      <a:pPr>
                        <a:buFont typeface="Wingdings" pitchFamily="2" charset="2"/>
                        <a:buChar char="ü"/>
                      </a:pPr>
                      <a:r>
                        <a:rPr lang="nl-NL" sz="2000" dirty="0"/>
                        <a:t>sociale oriëntatie</a:t>
                      </a:r>
                    </a:p>
                    <a:p>
                      <a:pPr>
                        <a:buFont typeface="Wingdings" pitchFamily="2" charset="2"/>
                        <a:buChar char="ü"/>
                      </a:pPr>
                      <a:r>
                        <a:rPr lang="nl-NL" sz="2000" kern="1200" dirty="0">
                          <a:solidFill>
                            <a:schemeClr val="tx1"/>
                          </a:solidFill>
                          <a:latin typeface="+mn-lt"/>
                          <a:ea typeface="+mn-ea"/>
                          <a:cs typeface="+mn-cs"/>
                        </a:rPr>
                        <a:t>zelfvertrouwen</a:t>
                      </a:r>
                    </a:p>
                    <a:p>
                      <a:pPr>
                        <a:buFont typeface="Wingdings" pitchFamily="2" charset="2"/>
                        <a:buChar char="ü"/>
                      </a:pPr>
                      <a:r>
                        <a:rPr lang="nl-NL" sz="2000" dirty="0"/>
                        <a:t>doorzettingsvermogen</a:t>
                      </a:r>
                    </a:p>
                    <a:p>
                      <a:endParaRPr lang="nl-NL" sz="2000" dirty="0"/>
                    </a:p>
                  </a:txBody>
                  <a:tcPr/>
                </a:tc>
                <a:tc>
                  <a:txBody>
                    <a:bodyPr/>
                    <a:lstStyle/>
                    <a:p>
                      <a:pPr>
                        <a:buFont typeface="Wingdings" pitchFamily="2" charset="2"/>
                        <a:buChar char="ü"/>
                      </a:pPr>
                      <a:r>
                        <a:rPr lang="nl-NL" sz="2000" kern="1200" dirty="0">
                          <a:solidFill>
                            <a:schemeClr val="tx1"/>
                          </a:solidFill>
                          <a:latin typeface="+mn-lt"/>
                          <a:ea typeface="+mn-ea"/>
                          <a:cs typeface="+mn-cs"/>
                        </a:rPr>
                        <a:t>risicobereidheid</a:t>
                      </a:r>
                    </a:p>
                    <a:p>
                      <a:pPr>
                        <a:buFont typeface="Wingdings" pitchFamily="2" charset="2"/>
                        <a:buChar char="ü"/>
                      </a:pPr>
                      <a:r>
                        <a:rPr lang="nl-NL" sz="2000" b="1" kern="1200" dirty="0">
                          <a:solidFill>
                            <a:srgbClr val="FF0000"/>
                          </a:solidFill>
                          <a:latin typeface="+mn-lt"/>
                          <a:ea typeface="+mn-ea"/>
                          <a:cs typeface="+mn-cs"/>
                        </a:rPr>
                        <a:t>creativiteit</a:t>
                      </a:r>
                    </a:p>
                    <a:p>
                      <a:pPr>
                        <a:buFont typeface="Wingdings" pitchFamily="2" charset="2"/>
                        <a:buChar char="ü"/>
                      </a:pPr>
                      <a:r>
                        <a:rPr lang="nl-NL" sz="2000" dirty="0"/>
                        <a:t>pro-activiteit</a:t>
                      </a:r>
                    </a:p>
                    <a:p>
                      <a:pPr>
                        <a:buFont typeface="Wingdings" pitchFamily="2" charset="2"/>
                        <a:buChar char="ü"/>
                      </a:pPr>
                      <a:r>
                        <a:rPr lang="nl-NL" sz="2000" dirty="0"/>
                        <a:t>plannen</a:t>
                      </a:r>
                    </a:p>
                    <a:p>
                      <a:pPr>
                        <a:buFont typeface="Wingdings" pitchFamily="2" charset="2"/>
                        <a:buChar char="ü"/>
                      </a:pPr>
                      <a:r>
                        <a:rPr lang="nl-NL" sz="2000" dirty="0"/>
                        <a:t>financieel beheren</a:t>
                      </a:r>
                    </a:p>
                    <a:p>
                      <a:endParaRPr lang="nl-NL" sz="2000" dirty="0"/>
                    </a:p>
                  </a:txBody>
                  <a:tcPr/>
                </a:tc>
                <a:extLst>
                  <a:ext uri="{0D108BD9-81ED-4DB2-BD59-A6C34878D82A}">
                    <a16:rowId xmlns:a16="http://schemas.microsoft.com/office/drawing/2014/main" val="10000"/>
                  </a:ext>
                </a:extLst>
              </a:tr>
              <a:tr h="370840">
                <a:tc>
                  <a:txBody>
                    <a:bodyPr/>
                    <a:lstStyle/>
                    <a:p>
                      <a:endParaRPr lang="nl-NL" dirty="0"/>
                    </a:p>
                  </a:txBody>
                  <a:tcPr/>
                </a:tc>
                <a:tc>
                  <a:txBody>
                    <a:bodyPr/>
                    <a:lstStyle/>
                    <a:p>
                      <a:endParaRPr lang="nl-NL"/>
                    </a:p>
                  </a:txBody>
                  <a:tcPr/>
                </a:tc>
                <a:extLst>
                  <a:ext uri="{0D108BD9-81ED-4DB2-BD59-A6C34878D82A}">
                    <a16:rowId xmlns:a16="http://schemas.microsoft.com/office/drawing/2014/main" val="10001"/>
                  </a:ext>
                </a:extLst>
              </a:tr>
              <a:tr h="370840">
                <a:tc>
                  <a:txBody>
                    <a:bodyPr/>
                    <a:lstStyle/>
                    <a:p>
                      <a:endParaRPr lang="nl-NL"/>
                    </a:p>
                  </a:txBody>
                  <a:tcPr/>
                </a:tc>
                <a:tc>
                  <a:txBody>
                    <a:bodyPr/>
                    <a:lstStyle/>
                    <a:p>
                      <a:endParaRPr lang="nl-NL"/>
                    </a:p>
                  </a:txBody>
                  <a:tcPr/>
                </a:tc>
                <a:extLst>
                  <a:ext uri="{0D108BD9-81ED-4DB2-BD59-A6C34878D82A}">
                    <a16:rowId xmlns:a16="http://schemas.microsoft.com/office/drawing/2014/main" val="10002"/>
                  </a:ext>
                </a:extLst>
              </a:tr>
              <a:tr h="370840">
                <a:tc>
                  <a:txBody>
                    <a:bodyPr/>
                    <a:lstStyle/>
                    <a:p>
                      <a:endParaRPr lang="nl-NL"/>
                    </a:p>
                  </a:txBody>
                  <a:tcPr/>
                </a:tc>
                <a:tc>
                  <a:txBody>
                    <a:bodyPr/>
                    <a:lstStyle/>
                    <a:p>
                      <a:endParaRPr lang="nl-NL"/>
                    </a:p>
                  </a:txBody>
                  <a:tcPr/>
                </a:tc>
                <a:extLst>
                  <a:ext uri="{0D108BD9-81ED-4DB2-BD59-A6C34878D82A}">
                    <a16:rowId xmlns:a16="http://schemas.microsoft.com/office/drawing/2014/main" val="10003"/>
                  </a:ext>
                </a:extLst>
              </a:tr>
              <a:tr h="370840">
                <a:tc>
                  <a:txBody>
                    <a:bodyPr/>
                    <a:lstStyle/>
                    <a:p>
                      <a:endParaRPr lang="nl-NL"/>
                    </a:p>
                  </a:txBody>
                  <a:tcPr/>
                </a:tc>
                <a:tc>
                  <a:txBody>
                    <a:bodyPr/>
                    <a:lstStyle/>
                    <a:p>
                      <a:endParaRPr lang="nl-NL"/>
                    </a:p>
                  </a:txBody>
                  <a:tcPr/>
                </a:tc>
                <a:extLst>
                  <a:ext uri="{0D108BD9-81ED-4DB2-BD59-A6C34878D82A}">
                    <a16:rowId xmlns:a16="http://schemas.microsoft.com/office/drawing/2014/main" val="10004"/>
                  </a:ext>
                </a:extLst>
              </a:tr>
              <a:tr h="370840">
                <a:tc>
                  <a:txBody>
                    <a:bodyPr/>
                    <a:lstStyle/>
                    <a:p>
                      <a:endParaRPr lang="nl-NL"/>
                    </a:p>
                  </a:txBody>
                  <a:tcPr/>
                </a:tc>
                <a:tc>
                  <a:txBody>
                    <a:bodyPr/>
                    <a:lstStyle/>
                    <a:p>
                      <a:endParaRPr lang="nl-NL"/>
                    </a:p>
                  </a:txBody>
                  <a:tcPr/>
                </a:tc>
                <a:extLst>
                  <a:ext uri="{0D108BD9-81ED-4DB2-BD59-A6C34878D82A}">
                    <a16:rowId xmlns:a16="http://schemas.microsoft.com/office/drawing/2014/main" val="10005"/>
                  </a:ext>
                </a:extLst>
              </a:tr>
              <a:tr h="370840">
                <a:tc>
                  <a:txBody>
                    <a:bodyPr/>
                    <a:lstStyle/>
                    <a:p>
                      <a:endParaRPr lang="nl-NL"/>
                    </a:p>
                  </a:txBody>
                  <a:tcPr/>
                </a:tc>
                <a:tc>
                  <a:txBody>
                    <a:bodyPr/>
                    <a:lstStyle/>
                    <a:p>
                      <a:endParaRPr lang="nl-NL"/>
                    </a:p>
                  </a:txBody>
                  <a:tcPr/>
                </a:tc>
                <a:extLst>
                  <a:ext uri="{0D108BD9-81ED-4DB2-BD59-A6C34878D82A}">
                    <a16:rowId xmlns:a16="http://schemas.microsoft.com/office/drawing/2014/main" val="10006"/>
                  </a:ext>
                </a:extLst>
              </a:tr>
              <a:tr h="370840">
                <a:tc>
                  <a:txBody>
                    <a:bodyPr/>
                    <a:lstStyle/>
                    <a:p>
                      <a:endParaRPr lang="nl-NL"/>
                    </a:p>
                  </a:txBody>
                  <a:tcPr/>
                </a:tc>
                <a:tc>
                  <a:txBody>
                    <a:bodyPr/>
                    <a:lstStyle/>
                    <a:p>
                      <a:endParaRPr lang="nl-NL" dirty="0"/>
                    </a:p>
                  </a:txBody>
                  <a:tcPr/>
                </a:tc>
                <a:extLst>
                  <a:ext uri="{0D108BD9-81ED-4DB2-BD59-A6C34878D82A}">
                    <a16:rowId xmlns:a16="http://schemas.microsoft.com/office/drawing/2014/main" val="10007"/>
                  </a:ext>
                </a:extLst>
              </a:tr>
            </a:tbl>
          </a:graphicData>
        </a:graphic>
      </p:graphicFrame>
      <p:pic>
        <p:nvPicPr>
          <p:cNvPr id="1026" name="Picture 2" descr="http://blog.readytomanage.com/wp-content/uploads/2012/06/entrepreneurship-entrepreneuriali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2700" y="367335"/>
            <a:ext cx="3289300" cy="1823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851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571500" indent="-571500">
              <a:buFont typeface="Wingdings" panose="05000000000000000000" pitchFamily="2" charset="2"/>
              <a:buChar char="ü"/>
            </a:pPr>
            <a:r>
              <a:rPr lang="nl-NL" dirty="0">
                <a:latin typeface="Arial" panose="020B0604020202020204" pitchFamily="34" charset="0"/>
                <a:cs typeface="Arial" panose="020B0604020202020204" pitchFamily="34" charset="0"/>
              </a:rPr>
              <a:t>Prestatiegerichtheid</a:t>
            </a:r>
            <a:r>
              <a:rPr lang="nl-NL" dirty="0"/>
              <a:t>	</a:t>
            </a:r>
          </a:p>
        </p:txBody>
      </p:sp>
      <p:sp>
        <p:nvSpPr>
          <p:cNvPr id="4" name="Tijdelijke aanduiding voor inhoud 2"/>
          <p:cNvSpPr txBox="1">
            <a:spLocks/>
          </p:cNvSpPr>
          <p:nvPr/>
        </p:nvSpPr>
        <p:spPr>
          <a:xfrm>
            <a:off x="1255485" y="1513114"/>
            <a:ext cx="9383486" cy="32911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ü"/>
            </a:pPr>
            <a:endParaRPr lang="nl-NL" sz="1800" dirty="0">
              <a:latin typeface="Arial" panose="020B0604020202020204" pitchFamily="34" charset="0"/>
              <a:cs typeface="Arial" panose="020B0604020202020204" pitchFamily="34" charset="0"/>
            </a:endParaRPr>
          </a:p>
          <a:p>
            <a:pPr marL="0" indent="0">
              <a:buNone/>
            </a:pPr>
            <a:r>
              <a:rPr lang="nl-NL" sz="1800" dirty="0">
                <a:latin typeface="Arial" panose="020B0604020202020204" pitchFamily="34" charset="0"/>
                <a:cs typeface="Arial" panose="020B0604020202020204" pitchFamily="34" charset="0"/>
              </a:rPr>
              <a:t>	</a:t>
            </a:r>
            <a:r>
              <a:rPr lang="nl-NL" sz="2400" dirty="0">
                <a:latin typeface="Arial" panose="020B0604020202020204" pitchFamily="34" charset="0"/>
                <a:cs typeface="Arial" panose="020B0604020202020204" pitchFamily="34" charset="0"/>
              </a:rPr>
              <a:t> Ondernemende mensen zijn </a:t>
            </a:r>
            <a:r>
              <a:rPr lang="nl-NL" sz="4000" b="1" dirty="0">
                <a:solidFill>
                  <a:srgbClr val="C00000"/>
                </a:solidFill>
                <a:latin typeface="Arial" panose="020B0604020202020204" pitchFamily="34" charset="0"/>
                <a:cs typeface="Arial" panose="020B0604020202020204" pitchFamily="34" charset="0"/>
              </a:rPr>
              <a:t>prestatiegericht</a:t>
            </a:r>
            <a:r>
              <a:rPr lang="nl-NL" sz="4000" b="1" dirty="0">
                <a:solidFill>
                  <a:srgbClr val="FF0000"/>
                </a:solidFill>
                <a:latin typeface="Arial" panose="020B0604020202020204" pitchFamily="34" charset="0"/>
                <a:cs typeface="Arial" panose="020B0604020202020204" pitchFamily="34" charset="0"/>
              </a:rPr>
              <a:t>.</a:t>
            </a:r>
            <a:r>
              <a:rPr lang="nl-NL" sz="2400" b="1" dirty="0">
                <a:solidFill>
                  <a:srgbClr val="FF0000"/>
                </a:solidFill>
                <a:latin typeface="Arial" panose="020B0604020202020204" pitchFamily="34" charset="0"/>
                <a:cs typeface="Arial" panose="020B0604020202020204" pitchFamily="34" charset="0"/>
              </a:rPr>
              <a:t> </a:t>
            </a:r>
            <a:r>
              <a:rPr lang="nl-NL" sz="2400" dirty="0">
                <a:latin typeface="Arial" panose="020B0604020202020204" pitchFamily="34" charset="0"/>
                <a:cs typeface="Arial" panose="020B0604020202020204" pitchFamily="34" charset="0"/>
              </a:rPr>
              <a:t>Dat wil zeggen: zij streven </a:t>
            </a:r>
            <a:r>
              <a:rPr lang="nl-NL" sz="4000" b="1" dirty="0">
                <a:solidFill>
                  <a:srgbClr val="C00000"/>
                </a:solidFill>
                <a:latin typeface="Arial" panose="020B0604020202020204" pitchFamily="34" charset="0"/>
                <a:cs typeface="Arial" panose="020B0604020202020204" pitchFamily="34" charset="0"/>
              </a:rPr>
              <a:t>doelgericht</a:t>
            </a:r>
            <a:r>
              <a:rPr lang="nl-NL" sz="2400" dirty="0">
                <a:latin typeface="Arial" panose="020B0604020202020204" pitchFamily="34" charset="0"/>
                <a:cs typeface="Arial" panose="020B0604020202020204" pitchFamily="34" charset="0"/>
              </a:rPr>
              <a:t> naar een prestatie en gaan daarbij zo nodig de </a:t>
            </a:r>
            <a:r>
              <a:rPr lang="nl-NL" sz="4000" b="1" dirty="0">
                <a:solidFill>
                  <a:srgbClr val="C00000"/>
                </a:solidFill>
                <a:latin typeface="Arial" panose="020B0604020202020204" pitchFamily="34" charset="0"/>
                <a:cs typeface="Arial" panose="020B0604020202020204" pitchFamily="34" charset="0"/>
              </a:rPr>
              <a:t>strijd</a:t>
            </a:r>
            <a:r>
              <a:rPr lang="nl-NL" sz="2400" dirty="0">
                <a:latin typeface="Arial" panose="020B0604020202020204" pitchFamily="34" charset="0"/>
                <a:cs typeface="Arial" panose="020B0604020202020204" pitchFamily="34" charset="0"/>
              </a:rPr>
              <a:t> met anderen aan. </a:t>
            </a:r>
          </a:p>
        </p:txBody>
      </p:sp>
    </p:spTree>
    <p:extLst>
      <p:ext uri="{BB962C8B-B14F-4D97-AF65-F5344CB8AC3E}">
        <p14:creationId xmlns:p14="http://schemas.microsoft.com/office/powerpoint/2010/main" val="3530594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571500" indent="-571500">
              <a:buFont typeface="Wingdings" panose="05000000000000000000" pitchFamily="2" charset="2"/>
              <a:buChar char="ü"/>
            </a:pPr>
            <a:r>
              <a:rPr lang="nl-NL" dirty="0">
                <a:latin typeface="Arial" panose="020B0604020202020204" pitchFamily="34" charset="0"/>
                <a:cs typeface="Arial" panose="020B0604020202020204" pitchFamily="34" charset="0"/>
              </a:rPr>
              <a:t>Prestatiegerichtheid	</a:t>
            </a:r>
          </a:p>
        </p:txBody>
      </p:sp>
      <p:sp>
        <p:nvSpPr>
          <p:cNvPr id="4" name="Tijdelijke aanduiding voor inhoud 2"/>
          <p:cNvSpPr txBox="1">
            <a:spLocks/>
          </p:cNvSpPr>
          <p:nvPr/>
        </p:nvSpPr>
        <p:spPr>
          <a:xfrm>
            <a:off x="1255485" y="1513114"/>
            <a:ext cx="9383486" cy="32911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ü"/>
            </a:pPr>
            <a:endParaRPr lang="nl-NL" sz="1800" dirty="0"/>
          </a:p>
          <a:p>
            <a:pPr marL="0" indent="0">
              <a:buNone/>
            </a:pPr>
            <a:r>
              <a:rPr lang="nl-NL" sz="1800" dirty="0"/>
              <a:t>	</a:t>
            </a:r>
            <a:r>
              <a:rPr lang="nl-NL" sz="2400" dirty="0">
                <a:latin typeface="Arial" panose="020B0604020202020204" pitchFamily="34" charset="0"/>
                <a:cs typeface="Arial" panose="020B0604020202020204" pitchFamily="34" charset="0"/>
              </a:rPr>
              <a:t>Met veel </a:t>
            </a:r>
            <a:r>
              <a:rPr lang="nl-NL" sz="4000" b="1" dirty="0">
                <a:solidFill>
                  <a:srgbClr val="C00000"/>
                </a:solidFill>
                <a:latin typeface="Arial" panose="020B0604020202020204" pitchFamily="34" charset="0"/>
                <a:cs typeface="Arial" panose="020B0604020202020204" pitchFamily="34" charset="0"/>
              </a:rPr>
              <a:t>wilskracht</a:t>
            </a:r>
            <a:r>
              <a:rPr lang="nl-NL" sz="2400" dirty="0">
                <a:latin typeface="Arial" panose="020B0604020202020204" pitchFamily="34" charset="0"/>
                <a:cs typeface="Arial" panose="020B0604020202020204" pitchFamily="34" charset="0"/>
              </a:rPr>
              <a:t> en </a:t>
            </a:r>
            <a:r>
              <a:rPr lang="nl-NL" sz="4000" b="1" dirty="0">
                <a:solidFill>
                  <a:srgbClr val="C00000"/>
                </a:solidFill>
                <a:latin typeface="Arial" panose="020B0604020202020204" pitchFamily="34" charset="0"/>
                <a:cs typeface="Arial" panose="020B0604020202020204" pitchFamily="34" charset="0"/>
              </a:rPr>
              <a:t>energie</a:t>
            </a:r>
            <a:r>
              <a:rPr lang="nl-NL" sz="2400" dirty="0">
                <a:latin typeface="Arial" panose="020B0604020202020204" pitchFamily="34" charset="0"/>
                <a:cs typeface="Arial" panose="020B0604020202020204" pitchFamily="34" charset="0"/>
              </a:rPr>
              <a:t> werken ze naar een duidelijk doel toe. Zij willen steeds meer presteren door alles </a:t>
            </a:r>
            <a:r>
              <a:rPr lang="nl-NL" sz="4000" b="1" dirty="0">
                <a:solidFill>
                  <a:srgbClr val="C00000"/>
                </a:solidFill>
                <a:latin typeface="Arial" panose="020B0604020202020204" pitchFamily="34" charset="0"/>
                <a:cs typeface="Arial" panose="020B0604020202020204" pitchFamily="34" charset="0"/>
              </a:rPr>
              <a:t>zo goed mogelijk</a:t>
            </a:r>
            <a:r>
              <a:rPr lang="nl-NL" sz="2400" dirty="0">
                <a:latin typeface="Arial" panose="020B0604020202020204" pitchFamily="34" charset="0"/>
                <a:cs typeface="Arial" panose="020B0604020202020204" pitchFamily="34" charset="0"/>
              </a:rPr>
              <a:t> te doen. </a:t>
            </a:r>
          </a:p>
          <a:p>
            <a:pPr marL="0" indent="0">
              <a:buFont typeface="Arial" panose="020B0604020202020204" pitchFamily="34" charset="0"/>
              <a:buNone/>
            </a:pPr>
            <a:r>
              <a:rPr lang="nl-NL" sz="2400" dirty="0"/>
              <a:t> </a:t>
            </a:r>
          </a:p>
        </p:txBody>
      </p:sp>
      <p:pic>
        <p:nvPicPr>
          <p:cNvPr id="5" name="Picture 2" descr="http://www.scientias.nl/eleven/7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2885" y="3494247"/>
            <a:ext cx="3456384" cy="2182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094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571500" indent="-571500">
              <a:buFont typeface="Wingdings" panose="05000000000000000000" pitchFamily="2" charset="2"/>
              <a:buChar char="ü"/>
            </a:pPr>
            <a:r>
              <a:rPr lang="nl-NL" dirty="0">
                <a:latin typeface="Arial" panose="020B0604020202020204" pitchFamily="34" charset="0"/>
                <a:cs typeface="Arial" panose="020B0604020202020204" pitchFamily="34" charset="0"/>
              </a:rPr>
              <a:t>Prestatiegerichtheid</a:t>
            </a:r>
            <a:r>
              <a:rPr lang="nl-NL" dirty="0"/>
              <a:t>	</a:t>
            </a:r>
          </a:p>
        </p:txBody>
      </p:sp>
      <p:sp>
        <p:nvSpPr>
          <p:cNvPr id="4" name="Tijdelijke aanduiding voor inhoud 2"/>
          <p:cNvSpPr txBox="1">
            <a:spLocks/>
          </p:cNvSpPr>
          <p:nvPr/>
        </p:nvSpPr>
        <p:spPr>
          <a:xfrm>
            <a:off x="1255485" y="1513114"/>
            <a:ext cx="9383486" cy="32911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ü"/>
            </a:pPr>
            <a:endParaRPr lang="nl-NL" sz="1800" dirty="0"/>
          </a:p>
          <a:p>
            <a:pPr marL="0" indent="0">
              <a:buNone/>
            </a:pPr>
            <a:r>
              <a:rPr lang="nl-NL" sz="2400" dirty="0">
                <a:latin typeface="Arial" panose="020B0604020202020204" pitchFamily="34" charset="0"/>
                <a:cs typeface="Arial" panose="020B0604020202020204" pitchFamily="34" charset="0"/>
              </a:rPr>
              <a:t>Daarvoor leggen de lat voor zichzelf steeds </a:t>
            </a:r>
            <a:r>
              <a:rPr lang="nl-NL" sz="4000" b="1" dirty="0">
                <a:solidFill>
                  <a:srgbClr val="C00000"/>
                </a:solidFill>
                <a:latin typeface="Arial" panose="020B0604020202020204" pitchFamily="34" charset="0"/>
                <a:cs typeface="Arial" panose="020B0604020202020204" pitchFamily="34" charset="0"/>
              </a:rPr>
              <a:t>hoger.</a:t>
            </a:r>
            <a:r>
              <a:rPr lang="nl-NL" sz="2400" dirty="0">
                <a:latin typeface="Arial" panose="020B0604020202020204" pitchFamily="34" charset="0"/>
                <a:cs typeface="Arial" panose="020B0604020202020204" pitchFamily="34" charset="0"/>
              </a:rPr>
              <a:t> Ze willen zich </a:t>
            </a:r>
            <a:r>
              <a:rPr lang="nl-NL" sz="4000" b="1" dirty="0">
                <a:solidFill>
                  <a:srgbClr val="C00000"/>
                </a:solidFill>
                <a:latin typeface="Arial" panose="020B0604020202020204" pitchFamily="34" charset="0"/>
                <a:cs typeface="Arial" panose="020B0604020202020204" pitchFamily="34" charset="0"/>
              </a:rPr>
              <a:t>onderscheiden</a:t>
            </a:r>
            <a:r>
              <a:rPr lang="nl-NL" sz="2400" dirty="0">
                <a:latin typeface="Arial" panose="020B0604020202020204" pitchFamily="34" charset="0"/>
                <a:cs typeface="Arial" panose="020B0604020202020204" pitchFamily="34" charset="0"/>
              </a:rPr>
              <a:t>. Die drijfveer komt van </a:t>
            </a:r>
            <a:r>
              <a:rPr lang="nl-NL" sz="4000" b="1" dirty="0">
                <a:solidFill>
                  <a:srgbClr val="C00000"/>
                </a:solidFill>
                <a:latin typeface="Arial" panose="020B0604020202020204" pitchFamily="34" charset="0"/>
                <a:cs typeface="Arial" panose="020B0604020202020204" pitchFamily="34" charset="0"/>
              </a:rPr>
              <a:t>binnenuit.</a:t>
            </a:r>
            <a:r>
              <a:rPr lang="nl-NL" sz="2400" dirty="0">
                <a:latin typeface="Arial" panose="020B0604020202020204" pitchFamily="34" charset="0"/>
                <a:cs typeface="Arial" panose="020B0604020202020204" pitchFamily="34" charset="0"/>
              </a:rPr>
              <a:t> </a:t>
            </a:r>
          </a:p>
          <a:p>
            <a:pPr marL="0" indent="0">
              <a:buNone/>
            </a:pPr>
            <a:endParaRPr lang="nl-NL" sz="2400" dirty="0"/>
          </a:p>
        </p:txBody>
      </p:sp>
      <p:pic>
        <p:nvPicPr>
          <p:cNvPr id="5" name="Picture 2" descr="http://kennisalliantie.nl/wp-content/uploads/2012/10/Innovatie-en-onderscheidend-vermog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3573016"/>
            <a:ext cx="3672408"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297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571500" indent="-571500">
              <a:buFont typeface="Wingdings" panose="05000000000000000000" pitchFamily="2" charset="2"/>
              <a:buChar char="ü"/>
            </a:pPr>
            <a:r>
              <a:rPr lang="nl-NL" dirty="0">
                <a:latin typeface="Arial" panose="020B0604020202020204" pitchFamily="34" charset="0"/>
                <a:cs typeface="Arial" panose="020B0604020202020204" pitchFamily="34" charset="0"/>
              </a:rPr>
              <a:t>Prestatiegerichtheid</a:t>
            </a:r>
            <a:r>
              <a:rPr lang="nl-NL" dirty="0"/>
              <a:t>	</a:t>
            </a:r>
          </a:p>
        </p:txBody>
      </p:sp>
      <p:sp>
        <p:nvSpPr>
          <p:cNvPr id="4" name="Tijdelijke aanduiding voor inhoud 2"/>
          <p:cNvSpPr txBox="1">
            <a:spLocks/>
          </p:cNvSpPr>
          <p:nvPr/>
        </p:nvSpPr>
        <p:spPr>
          <a:xfrm>
            <a:off x="1255485" y="1513114"/>
            <a:ext cx="9383486" cy="32911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ü"/>
            </a:pPr>
            <a:endParaRPr lang="nl-NL" sz="1800" dirty="0">
              <a:latin typeface="Arial" panose="020B0604020202020204" pitchFamily="34" charset="0"/>
              <a:cs typeface="Arial" panose="020B0604020202020204" pitchFamily="34" charset="0"/>
            </a:endParaRPr>
          </a:p>
          <a:p>
            <a:pPr marL="0" indent="0">
              <a:buNone/>
            </a:pPr>
            <a:r>
              <a:rPr lang="nl-NL" sz="2400" dirty="0">
                <a:latin typeface="Arial" panose="020B0604020202020204" pitchFamily="34" charset="0"/>
                <a:cs typeface="Arial" panose="020B0604020202020204" pitchFamily="34" charset="0"/>
              </a:rPr>
              <a:t>Niet-ondernemende mensen hebben geen sterke behoefte om te presteren of sterke wil om succes te hebben. Zij nemen sneller genoegen met </a:t>
            </a:r>
            <a:r>
              <a:rPr lang="nl-NL" sz="4000" b="1" dirty="0">
                <a:solidFill>
                  <a:srgbClr val="C00000"/>
                </a:solidFill>
                <a:latin typeface="Arial" panose="020B0604020202020204" pitchFamily="34" charset="0"/>
                <a:cs typeface="Arial" panose="020B0604020202020204" pitchFamily="34" charset="0"/>
              </a:rPr>
              <a:t>minder</a:t>
            </a:r>
            <a:r>
              <a:rPr lang="nl-NL" sz="1800" dirty="0">
                <a:latin typeface="Arial" panose="020B0604020202020204" pitchFamily="34" charset="0"/>
                <a:cs typeface="Arial" panose="020B0604020202020204" pitchFamily="34" charset="0"/>
              </a:rPr>
              <a:t> </a:t>
            </a:r>
            <a:r>
              <a:rPr lang="nl-NL" sz="2400" dirty="0">
                <a:latin typeface="Arial" panose="020B0604020202020204" pitchFamily="34" charset="0"/>
                <a:cs typeface="Arial" panose="020B0604020202020204" pitchFamily="34" charset="0"/>
              </a:rPr>
              <a:t>en vinden het vaak </a:t>
            </a:r>
            <a:r>
              <a:rPr lang="nl-NL" sz="4000" b="1" dirty="0">
                <a:solidFill>
                  <a:srgbClr val="C00000"/>
                </a:solidFill>
                <a:latin typeface="Arial" panose="020B0604020202020204" pitchFamily="34" charset="0"/>
                <a:cs typeface="Arial" panose="020B0604020202020204" pitchFamily="34" charset="0"/>
              </a:rPr>
              <a:t>prima zoals het gaat.</a:t>
            </a:r>
          </a:p>
          <a:p>
            <a:pPr marL="0" indent="0">
              <a:buNone/>
            </a:pPr>
            <a:endParaRPr lang="nl-NL" sz="2400" dirty="0"/>
          </a:p>
        </p:txBody>
      </p:sp>
      <p:pic>
        <p:nvPicPr>
          <p:cNvPr id="5" name="Picture 2" descr="http://assets2.bigthink.com/system/idea_thumbnails/44460/headline/underachiever%20SS.jpg?13379494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5312" y="3318385"/>
            <a:ext cx="3240360"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268025"/>
      </p:ext>
    </p:extLst>
  </p:cSld>
  <p:clrMapOvr>
    <a:masterClrMapping/>
  </p:clrMapOvr>
</p:sld>
</file>

<file path=ppt/theme/theme1.xml><?xml version="1.0" encoding="utf-8"?>
<a:theme xmlns:a="http://schemas.openxmlformats.org/drawingml/2006/main" name="Kantoorthema">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8" ma:contentTypeDescription="Een nieuw document maken." ma:contentTypeScope="" ma:versionID="2cb4927541bac66932cf14bd3ab8edfd">
  <xsd:schema xmlns:xsd="http://www.w3.org/2001/XMLSchema" xmlns:xs="http://www.w3.org/2001/XMLSchema" xmlns:p="http://schemas.microsoft.com/office/2006/metadata/properties" xmlns:ns2="34354c1b-6b8c-435b-ad50-990538c19557" targetNamespace="http://schemas.microsoft.com/office/2006/metadata/properties" ma:root="true" ma:fieldsID="8c413f7c304fe16ba97795324ef98cc9" ns2:_="">
    <xsd:import namespace="34354c1b-6b8c-435b-ad50-990538c195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725CA2-622C-402A-A954-56D7F0BE3F91}">
  <ds:schemaRefs>
    <ds:schemaRef ds:uri="http://schemas.microsoft.com/office/2006/metadata/properties"/>
    <ds:schemaRef ds:uri="http://purl.org/dc/dcmitype/"/>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34354c1b-6b8c-435b-ad50-990538c19557"/>
    <ds:schemaRef ds:uri="http://www.w3.org/XML/1998/namespace"/>
    <ds:schemaRef ds:uri="http://purl.org/dc/terms/"/>
  </ds:schemaRefs>
</ds:datastoreItem>
</file>

<file path=customXml/itemProps2.xml><?xml version="1.0" encoding="utf-8"?>
<ds:datastoreItem xmlns:ds="http://schemas.openxmlformats.org/officeDocument/2006/customXml" ds:itemID="{2E2E830A-9668-4329-AE94-C121FA8839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A6D153-45EA-422C-B3C5-36290AE157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TotalTime>
  <Words>989</Words>
  <Application>Microsoft Office PowerPoint</Application>
  <PresentationFormat>Breedbeeld</PresentationFormat>
  <Paragraphs>132</Paragraphs>
  <Slides>24</Slides>
  <Notes>24</Notes>
  <HiddenSlides>0</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24</vt:i4>
      </vt:variant>
    </vt:vector>
  </HeadingPairs>
  <TitlesOfParts>
    <vt:vector size="30" baseType="lpstr">
      <vt:lpstr>Agency FB</vt:lpstr>
      <vt:lpstr>Arial</vt:lpstr>
      <vt:lpstr>Calibri</vt:lpstr>
      <vt:lpstr>Calibri Light</vt:lpstr>
      <vt:lpstr>Wingdings</vt:lpstr>
      <vt:lpstr>Kantoorthema</vt:lpstr>
      <vt:lpstr>Ondernemerscompetenties + Duurzaam ondernemen  Periode 2 – lesweek 1   </vt:lpstr>
      <vt:lpstr>Programma</vt:lpstr>
      <vt:lpstr>Wat kenmerkt een goede ondernemer?</vt:lpstr>
      <vt:lpstr>PowerPoint-presentatie</vt:lpstr>
      <vt:lpstr>Wat is Ondernemendheid?</vt:lpstr>
      <vt:lpstr>Prestatiegerichtheid </vt:lpstr>
      <vt:lpstr>Prestatiegerichtheid </vt:lpstr>
      <vt:lpstr>Prestatiegerichtheid </vt:lpstr>
      <vt:lpstr>Prestatiegerichtheid </vt:lpstr>
      <vt:lpstr>Creativiteit </vt:lpstr>
      <vt:lpstr>Creativiteit </vt:lpstr>
      <vt:lpstr>Creativiteit </vt:lpstr>
      <vt:lpstr>Creativiteit </vt:lpstr>
      <vt:lpstr>Creativiteit </vt:lpstr>
      <vt:lpstr>PowerPoint-presentatie</vt:lpstr>
      <vt:lpstr>Man vs. Earth</vt:lpstr>
      <vt:lpstr>Wat is duurzaamheid?</vt:lpstr>
      <vt:lpstr>De 3 P’s:</vt:lpstr>
      <vt:lpstr>Visie van </vt:lpstr>
      <vt:lpstr>Cradle to cradle (C2C)</vt:lpstr>
      <vt:lpstr>Cradle to cradle biologische cycles</vt:lpstr>
      <vt:lpstr>Cradle to cradle technologische cycles</vt:lpstr>
      <vt:lpstr>Cradle to cradle marketplace voor ideeën</vt:lpstr>
      <vt:lpstr>Opdracht c2c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Ondernemerscompetenties + Duurzaam ondernemen  Periode 2 – lesweek 1   </dc:title>
  <dc:creator>Valerie van den Berg</dc:creator>
  <cp:lastModifiedBy>Valerie van den Berg</cp:lastModifiedBy>
  <cp:revision>4</cp:revision>
  <cp:lastPrinted>2019-11-13T10:32:27Z</cp:lastPrinted>
  <dcterms:created xsi:type="dcterms:W3CDTF">2019-11-12T13:41:59Z</dcterms:created>
  <dcterms:modified xsi:type="dcterms:W3CDTF">2019-11-13T10:41:47Z</dcterms:modified>
</cp:coreProperties>
</file>